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9"/>
  </p:notesMasterIdLst>
  <p:sldIdLst>
    <p:sldId id="256" r:id="rId2"/>
    <p:sldId id="326" r:id="rId3"/>
    <p:sldId id="327" r:id="rId4"/>
    <p:sldId id="328" r:id="rId5"/>
    <p:sldId id="329" r:id="rId6"/>
    <p:sldId id="272" r:id="rId7"/>
    <p:sldId id="258" r:id="rId8"/>
    <p:sldId id="262" r:id="rId9"/>
    <p:sldId id="265" r:id="rId10"/>
    <p:sldId id="267" r:id="rId11"/>
    <p:sldId id="271" r:id="rId12"/>
    <p:sldId id="273" r:id="rId13"/>
    <p:sldId id="330" r:id="rId14"/>
    <p:sldId id="476" r:id="rId15"/>
    <p:sldId id="478" r:id="rId16"/>
    <p:sldId id="343" r:id="rId17"/>
    <p:sldId id="384" r:id="rId18"/>
    <p:sldId id="393" r:id="rId19"/>
    <p:sldId id="334" r:id="rId20"/>
    <p:sldId id="477" r:id="rId21"/>
    <p:sldId id="495" r:id="rId22"/>
    <p:sldId id="497" r:id="rId23"/>
    <p:sldId id="498" r:id="rId24"/>
    <p:sldId id="570" r:id="rId25"/>
    <p:sldId id="499" r:id="rId26"/>
    <p:sldId id="309" r:id="rId27"/>
    <p:sldId id="506" r:id="rId28"/>
    <p:sldId id="507" r:id="rId29"/>
    <p:sldId id="508" r:id="rId30"/>
    <p:sldId id="571" r:id="rId31"/>
    <p:sldId id="572" r:id="rId32"/>
    <p:sldId id="510" r:id="rId33"/>
    <p:sldId id="340" r:id="rId34"/>
    <p:sldId id="512" r:id="rId35"/>
    <p:sldId id="513" r:id="rId36"/>
    <p:sldId id="514" r:id="rId37"/>
    <p:sldId id="529" r:id="rId38"/>
    <p:sldId id="573" r:id="rId39"/>
    <p:sldId id="531" r:id="rId40"/>
    <p:sldId id="518" r:id="rId41"/>
    <p:sldId id="315" r:id="rId42"/>
    <p:sldId id="522" r:id="rId43"/>
    <p:sldId id="523" r:id="rId44"/>
    <p:sldId id="521" r:id="rId45"/>
    <p:sldId id="524" r:id="rId46"/>
    <p:sldId id="525" r:id="rId47"/>
    <p:sldId id="526" r:id="rId48"/>
    <p:sldId id="527" r:id="rId49"/>
    <p:sldId id="574" r:id="rId50"/>
    <p:sldId id="533" r:id="rId51"/>
    <p:sldId id="542" r:id="rId52"/>
    <p:sldId id="543" r:id="rId53"/>
    <p:sldId id="544" r:id="rId54"/>
    <p:sldId id="545" r:id="rId55"/>
    <p:sldId id="546" r:id="rId56"/>
    <p:sldId id="548" r:id="rId57"/>
    <p:sldId id="575" r:id="rId58"/>
    <p:sldId id="485" r:id="rId59"/>
    <p:sldId id="549" r:id="rId60"/>
    <p:sldId id="550" r:id="rId61"/>
    <p:sldId id="552" r:id="rId62"/>
    <p:sldId id="576" r:id="rId63"/>
    <p:sldId id="503" r:id="rId64"/>
    <p:sldId id="311" r:id="rId65"/>
    <p:sldId id="577" r:id="rId66"/>
    <p:sldId id="578" r:id="rId67"/>
    <p:sldId id="579" r:id="rId68"/>
    <p:sldId id="363" r:id="rId69"/>
    <p:sldId id="555" r:id="rId70"/>
    <p:sldId id="556" r:id="rId71"/>
    <p:sldId id="580" r:id="rId72"/>
    <p:sldId id="581" r:id="rId73"/>
    <p:sldId id="582" r:id="rId74"/>
    <p:sldId id="558" r:id="rId75"/>
    <p:sldId id="559" r:id="rId76"/>
    <p:sldId id="560" r:id="rId77"/>
    <p:sldId id="561" r:id="rId78"/>
    <p:sldId id="583" r:id="rId79"/>
    <p:sldId id="584" r:id="rId80"/>
    <p:sldId id="591" r:id="rId81"/>
    <p:sldId id="563" r:id="rId82"/>
    <p:sldId id="586" r:id="rId83"/>
    <p:sldId id="587" r:id="rId84"/>
    <p:sldId id="588" r:id="rId85"/>
    <p:sldId id="567" r:id="rId86"/>
    <p:sldId id="590" r:id="rId87"/>
    <p:sldId id="592" r:id="rId88"/>
  </p:sldIdLst>
  <p:sldSz cx="12192000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DF40455-88E9-4850-9E9E-BC57C828483A}">
          <p14:sldIdLst>
            <p14:sldId id="256"/>
            <p14:sldId id="326"/>
            <p14:sldId id="327"/>
            <p14:sldId id="328"/>
            <p14:sldId id="329"/>
            <p14:sldId id="272"/>
            <p14:sldId id="258"/>
            <p14:sldId id="262"/>
            <p14:sldId id="265"/>
            <p14:sldId id="267"/>
            <p14:sldId id="271"/>
            <p14:sldId id="273"/>
            <p14:sldId id="330"/>
            <p14:sldId id="476"/>
            <p14:sldId id="478"/>
            <p14:sldId id="343"/>
            <p14:sldId id="384"/>
            <p14:sldId id="393"/>
            <p14:sldId id="334"/>
            <p14:sldId id="477"/>
            <p14:sldId id="495"/>
            <p14:sldId id="497"/>
            <p14:sldId id="498"/>
            <p14:sldId id="570"/>
            <p14:sldId id="499"/>
            <p14:sldId id="309"/>
            <p14:sldId id="506"/>
            <p14:sldId id="507"/>
            <p14:sldId id="508"/>
            <p14:sldId id="571"/>
            <p14:sldId id="572"/>
            <p14:sldId id="510"/>
            <p14:sldId id="340"/>
            <p14:sldId id="512"/>
            <p14:sldId id="513"/>
            <p14:sldId id="514"/>
            <p14:sldId id="529"/>
            <p14:sldId id="573"/>
            <p14:sldId id="531"/>
            <p14:sldId id="518"/>
            <p14:sldId id="315"/>
            <p14:sldId id="522"/>
            <p14:sldId id="523"/>
            <p14:sldId id="521"/>
            <p14:sldId id="524"/>
            <p14:sldId id="525"/>
            <p14:sldId id="526"/>
            <p14:sldId id="527"/>
            <p14:sldId id="574"/>
            <p14:sldId id="533"/>
            <p14:sldId id="542"/>
            <p14:sldId id="543"/>
            <p14:sldId id="544"/>
            <p14:sldId id="545"/>
            <p14:sldId id="546"/>
            <p14:sldId id="548"/>
            <p14:sldId id="575"/>
            <p14:sldId id="485"/>
            <p14:sldId id="549"/>
            <p14:sldId id="550"/>
            <p14:sldId id="552"/>
            <p14:sldId id="576"/>
            <p14:sldId id="503"/>
            <p14:sldId id="311"/>
            <p14:sldId id="577"/>
            <p14:sldId id="578"/>
            <p14:sldId id="579"/>
            <p14:sldId id="363"/>
            <p14:sldId id="555"/>
            <p14:sldId id="556"/>
            <p14:sldId id="580"/>
            <p14:sldId id="581"/>
            <p14:sldId id="582"/>
            <p14:sldId id="558"/>
            <p14:sldId id="559"/>
            <p14:sldId id="560"/>
            <p14:sldId id="561"/>
            <p14:sldId id="583"/>
            <p14:sldId id="584"/>
            <p14:sldId id="591"/>
            <p14:sldId id="563"/>
            <p14:sldId id="586"/>
            <p14:sldId id="587"/>
            <p14:sldId id="588"/>
            <p14:sldId id="567"/>
            <p14:sldId id="590"/>
            <p14:sldId id="5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3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8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4B664-1A09-4A6E-B8F0-4367ACC120AD}" type="datetimeFigureOut">
              <a:rPr lang="it-IT" smtClean="0"/>
              <a:t>21/03/2022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1862F-C6CF-44B8-AFFC-BE3EB560BD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615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ACC5-36D2-42F2-B93C-5256FC2B40C0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074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168A-1AF3-4020-A9E7-AB8B86599852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308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287BE-27BC-4C19-A826-218BA618EC67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328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10CBA-F4D5-44D3-831E-5DC8367F6A75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121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0244-1DA5-4DE4-9BB5-28D18003FFAF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12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7F7C-5F3E-498A-83A4-C129E98D3C53}" type="datetime1">
              <a:rPr lang="it-IT" smtClean="0"/>
              <a:t>21/03/2022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544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BF11D-B980-4080-8138-FFD51DDE0E5A}" type="datetime1">
              <a:rPr lang="it-IT" smtClean="0"/>
              <a:t>21/03/2022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042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97B2-577C-4947-8EFE-B71C569508DB}" type="datetime1">
              <a:rPr lang="it-IT" smtClean="0"/>
              <a:t>21/03/2022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82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9D2F8-EB05-463D-A7EB-143C45B10ED6}" type="datetime1">
              <a:rPr lang="it-IT" smtClean="0"/>
              <a:t>21/03/2022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184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49F0D-5E70-4DBD-9A9C-D366DB80DE56}" type="datetime1">
              <a:rPr lang="it-IT" smtClean="0"/>
              <a:t>21/03/2022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6762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7B4A3-1092-4559-AA2A-68F367E9B94A}" type="datetime1">
              <a:rPr lang="it-IT" smtClean="0"/>
              <a:t>21/03/2022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089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D5AD4-ECC0-4BBA-BD8C-1C5CFDF17E78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472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interpret-glm-output-in-r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utstat.toronto.edu/~brunner/oldclass/appliedf11/handouts/2101f11StepwiseLogisticR.pdf" TargetMode="External"/><Relationship Id="rId2" Type="http://schemas.openxmlformats.org/officeDocument/2006/relationships/hyperlink" Target="https://www.rdocumentation.org/packages/stats/versions/3.6.2/topics/step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rdocumentation.org/packages/MuMIn/versions/1.43.6/topics/dredge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6.png"/><Relationship Id="rId4" Type="http://schemas.openxmlformats.org/officeDocument/2006/relationships/image" Target="../media/image5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5" Type="http://schemas.openxmlformats.org/officeDocument/2006/relationships/image" Target="../media/image66.png"/><Relationship Id="rId4" Type="http://schemas.openxmlformats.org/officeDocument/2006/relationships/image" Target="../media/image55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0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5.png"/><Relationship Id="rId4" Type="http://schemas.openxmlformats.org/officeDocument/2006/relationships/image" Target="../media/image2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8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5" Type="http://schemas.openxmlformats.org/officeDocument/2006/relationships/image" Target="../media/image66.png"/><Relationship Id="rId4" Type="http://schemas.openxmlformats.org/officeDocument/2006/relationships/image" Target="../media/image55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3.png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openxmlformats.org/officeDocument/2006/relationships/image" Target="../media/image31.png"/><Relationship Id="rId7" Type="http://schemas.openxmlformats.org/officeDocument/2006/relationships/image" Target="../media/image8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5" Type="http://schemas.openxmlformats.org/officeDocument/2006/relationships/image" Target="../media/image66.png"/><Relationship Id="rId4" Type="http://schemas.openxmlformats.org/officeDocument/2006/relationships/image" Target="../media/image55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0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0.png"/><Relationship Id="rId4" Type="http://schemas.openxmlformats.org/officeDocument/2006/relationships/image" Target="../media/image102.png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openxmlformats.org/officeDocument/2006/relationships/image" Target="../media/image31.png"/><Relationship Id="rId7" Type="http://schemas.openxmlformats.org/officeDocument/2006/relationships/image" Target="../media/image8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5" Type="http://schemas.openxmlformats.org/officeDocument/2006/relationships/image" Target="../media/image66.png"/><Relationship Id="rId10" Type="http://schemas.openxmlformats.org/officeDocument/2006/relationships/image" Target="../media/image103.png"/><Relationship Id="rId4" Type="http://schemas.openxmlformats.org/officeDocument/2006/relationships/image" Target="../media/image55.png"/><Relationship Id="rId9" Type="http://schemas.openxmlformats.org/officeDocument/2006/relationships/image" Target="../media/image10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7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7" Type="http://schemas.openxmlformats.org/officeDocument/2006/relationships/image" Target="../media/image11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2.png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openxmlformats.org/officeDocument/2006/relationships/image" Target="../media/image31.png"/><Relationship Id="rId7" Type="http://schemas.openxmlformats.org/officeDocument/2006/relationships/image" Target="../media/image8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11" Type="http://schemas.openxmlformats.org/officeDocument/2006/relationships/image" Target="../media/image115.png"/><Relationship Id="rId5" Type="http://schemas.openxmlformats.org/officeDocument/2006/relationships/image" Target="../media/image66.png"/><Relationship Id="rId10" Type="http://schemas.openxmlformats.org/officeDocument/2006/relationships/image" Target="../media/image103.png"/><Relationship Id="rId4" Type="http://schemas.openxmlformats.org/officeDocument/2006/relationships/image" Target="../media/image55.png"/><Relationship Id="rId9" Type="http://schemas.openxmlformats.org/officeDocument/2006/relationships/image" Target="../media/image102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0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2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3.png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openxmlformats.org/officeDocument/2006/relationships/image" Target="../media/image31.png"/><Relationship Id="rId7" Type="http://schemas.openxmlformats.org/officeDocument/2006/relationships/image" Target="../media/image85.png"/><Relationship Id="rId12" Type="http://schemas.openxmlformats.org/officeDocument/2006/relationships/image" Target="../media/image124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11" Type="http://schemas.openxmlformats.org/officeDocument/2006/relationships/image" Target="../media/image115.png"/><Relationship Id="rId5" Type="http://schemas.openxmlformats.org/officeDocument/2006/relationships/image" Target="../media/image66.png"/><Relationship Id="rId10" Type="http://schemas.openxmlformats.org/officeDocument/2006/relationships/image" Target="../media/image103.png"/><Relationship Id="rId4" Type="http://schemas.openxmlformats.org/officeDocument/2006/relationships/image" Target="../media/image55.png"/><Relationship Id="rId9" Type="http://schemas.openxmlformats.org/officeDocument/2006/relationships/image" Target="../media/image10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39E24F-75E2-41AB-8E13-C935A9BB4B34}"/>
              </a:ext>
            </a:extLst>
          </p:cNvPr>
          <p:cNvSpPr/>
          <p:nvPr/>
        </p:nvSpPr>
        <p:spPr>
          <a:xfrm>
            <a:off x="4581542" y="128449"/>
            <a:ext cx="3028922" cy="490879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3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Methods and 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A22A2B-0152-4C7B-91B3-F9CE95F778A1}"/>
              </a:ext>
            </a:extLst>
          </p:cNvPr>
          <p:cNvSpPr txBox="1"/>
          <p:nvPr/>
        </p:nvSpPr>
        <p:spPr>
          <a:xfrm>
            <a:off x="99646" y="619326"/>
            <a:ext cx="12022016" cy="20621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METHODS: </a:t>
            </a:r>
          </a:p>
          <a:p>
            <a:r>
              <a:rPr lang="it-IT" sz="1600" dirty="0"/>
              <a:t>Sampling of 240 1year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(</a:t>
            </a:r>
            <a:r>
              <a:rPr lang="it-IT" sz="1600" dirty="0">
                <a:highlight>
                  <a:srgbClr val="FFFF00"/>
                </a:highlight>
              </a:rPr>
              <a:t>120 from </a:t>
            </a:r>
            <a:r>
              <a:rPr lang="it-IT" sz="1600" dirty="0" err="1">
                <a:highlight>
                  <a:srgbClr val="FFFF00"/>
                </a:highlight>
              </a:rPr>
              <a:t>own-rooted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/>
              <a:t>plant</a:t>
            </a:r>
            <a:r>
              <a:rPr lang="it-IT" sz="1600" dirty="0"/>
              <a:t>; and 120 from </a:t>
            </a:r>
            <a:r>
              <a:rPr lang="it-IT" sz="1600" dirty="0" err="1"/>
              <a:t>grafted</a:t>
            </a:r>
            <a:r>
              <a:rPr lang="it-IT" sz="1600" dirty="0"/>
              <a:t> </a:t>
            </a:r>
            <a:r>
              <a:rPr lang="it-IT" sz="1600" dirty="0" err="1"/>
              <a:t>ones</a:t>
            </a:r>
            <a:r>
              <a:rPr lang="it-IT" sz="1600" dirty="0"/>
              <a:t>)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2020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(</a:t>
            </a:r>
            <a:r>
              <a:rPr lang="it-IT" sz="1600" b="1" dirty="0" err="1"/>
              <a:t>parent</a:t>
            </a:r>
            <a:r>
              <a:rPr lang="it-IT" sz="1600" b="1" dirty="0"/>
              <a:t>)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  <a:p>
            <a:pPr marL="192885" indent="-192885">
              <a:buFont typeface="Arial" panose="020B0604020202020204" pitchFamily="34" charset="0"/>
              <a:buChar char="•"/>
            </a:pPr>
            <a:r>
              <a:rPr lang="it-IT" sz="1600" dirty="0"/>
              <a:t>2021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</a:t>
            </a:r>
            <a:r>
              <a:rPr lang="it-IT" sz="1600" dirty="0"/>
              <a:t>(</a:t>
            </a:r>
            <a:r>
              <a:rPr lang="it-IT" sz="1600" dirty="0" err="1"/>
              <a:t>child</a:t>
            </a:r>
            <a:r>
              <a:rPr lang="it-IT" sz="1600" dirty="0"/>
              <a:t>) </a:t>
            </a:r>
            <a:r>
              <a:rPr lang="it-IT" sz="1600" dirty="0" err="1"/>
              <a:t>born</a:t>
            </a:r>
            <a:r>
              <a:rPr lang="it-IT" sz="1600" dirty="0"/>
              <a:t> from the </a:t>
            </a:r>
            <a:r>
              <a:rPr lang="it-IT" sz="1600" dirty="0" err="1"/>
              <a:t>parerent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</a:t>
            </a:r>
            <a:r>
              <a:rPr lang="it-IT" sz="1600" b="1" dirty="0" err="1"/>
              <a:t>child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538B1-C829-4E60-A022-7C8AD37C2179}"/>
              </a:ext>
            </a:extLst>
          </p:cNvPr>
          <p:cNvSpPr txBox="1"/>
          <p:nvPr/>
        </p:nvSpPr>
        <p:spPr>
          <a:xfrm>
            <a:off x="84992" y="2780183"/>
            <a:ext cx="12022016" cy="25545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GOALS:</a:t>
            </a:r>
          </a:p>
          <a:p>
            <a:r>
              <a:rPr lang="it-IT" sz="1600" dirty="0"/>
              <a:t>The model of </a:t>
            </a:r>
            <a:r>
              <a:rPr lang="it-IT" sz="1600" dirty="0" err="1"/>
              <a:t>my</a:t>
            </a:r>
            <a:r>
              <a:rPr lang="it-IT" sz="1600" dirty="0"/>
              <a:t> dreams </a:t>
            </a:r>
            <a:r>
              <a:rPr lang="it-IT" sz="1600" dirty="0" err="1"/>
              <a:t>should</a:t>
            </a:r>
            <a:r>
              <a:rPr lang="it-IT" sz="1600" dirty="0"/>
              <a:t> </a:t>
            </a:r>
            <a:r>
              <a:rPr lang="it-IT" sz="1600" dirty="0" err="1"/>
              <a:t>answer</a:t>
            </a:r>
            <a:r>
              <a:rPr lang="it-IT" sz="1600" dirty="0"/>
              <a:t> </a:t>
            </a:r>
            <a:r>
              <a:rPr lang="it-IT" sz="1600" dirty="0" err="1"/>
              <a:t>those</a:t>
            </a:r>
            <a:r>
              <a:rPr lang="it-IT" sz="1600" dirty="0"/>
              <a:t> </a:t>
            </a:r>
            <a:r>
              <a:rPr lang="it-IT" sz="1600" dirty="0" err="1"/>
              <a:t>questions</a:t>
            </a:r>
            <a:r>
              <a:rPr lang="it-IT" sz="1600" dirty="0"/>
              <a:t>: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1 </a:t>
            </a:r>
            <a:r>
              <a:rPr lang="it-IT" sz="1600" dirty="0" err="1"/>
              <a:t>yeard</a:t>
            </a:r>
            <a:r>
              <a:rPr lang="it-IT" sz="1600" dirty="0"/>
              <a:t>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composed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some zones of the </a:t>
            </a:r>
            <a:r>
              <a:rPr lang="it-IT" sz="1600" dirty="0" err="1"/>
              <a:t>same</a:t>
            </a:r>
            <a:r>
              <a:rPr lang="it-IT" sz="1600" dirty="0"/>
              <a:t> 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</a:t>
            </a:r>
            <a:r>
              <a:rPr lang="it-IT" sz="1600" dirty="0" err="1"/>
              <a:t>difference</a:t>
            </a:r>
            <a:r>
              <a:rPr lang="it-IT" sz="1600" dirty="0"/>
              <a:t> in </a:t>
            </a:r>
            <a:r>
              <a:rPr lang="it-IT" sz="1600" dirty="0" err="1"/>
              <a:t>composition</a:t>
            </a:r>
            <a:r>
              <a:rPr lang="it-IT" sz="1600" dirty="0"/>
              <a:t> </a:t>
            </a:r>
            <a:r>
              <a:rPr lang="it-IT" sz="1600" dirty="0" err="1"/>
              <a:t>according</a:t>
            </a:r>
            <a:r>
              <a:rPr lang="it-IT" sz="1600" dirty="0"/>
              <a:t> to the </a:t>
            </a:r>
            <a:r>
              <a:rPr lang="it-IT" sz="1600" dirty="0" err="1"/>
              <a:t>length</a:t>
            </a:r>
            <a:r>
              <a:rPr lang="it-IT" sz="1600" dirty="0"/>
              <a:t> of the </a:t>
            </a:r>
            <a:r>
              <a:rPr lang="it-IT" sz="1600" dirty="0" err="1"/>
              <a:t>shoot</a:t>
            </a:r>
            <a:r>
              <a:rPr lang="it-IT" sz="1600" dirty="0"/>
              <a:t>?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</a:t>
            </a:r>
            <a:r>
              <a:rPr lang="it-IT" sz="1600" dirty="0" err="1"/>
              <a:t>is</a:t>
            </a:r>
            <a:r>
              <a:rPr lang="it-IT" sz="1600" dirty="0"/>
              <a:t> the </a:t>
            </a:r>
            <a:r>
              <a:rPr lang="it-IT" sz="1600" dirty="0" err="1"/>
              <a:t>behavior</a:t>
            </a:r>
            <a:r>
              <a:rPr lang="it-IT" sz="1600" dirty="0"/>
              <a:t> of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How </a:t>
            </a:r>
            <a:r>
              <a:rPr lang="it-IT" sz="1600" dirty="0" err="1"/>
              <a:t>many</a:t>
            </a:r>
            <a:r>
              <a:rPr lang="it-IT" sz="1600" dirty="0"/>
              <a:t> of </a:t>
            </a:r>
            <a:r>
              <a:rPr lang="it-IT" sz="1600" dirty="0" err="1"/>
              <a:t>them</a:t>
            </a:r>
            <a:r>
              <a:rPr lang="it-IT" sz="1600" dirty="0"/>
              <a:t> </a:t>
            </a:r>
            <a:r>
              <a:rPr lang="it-IT" sz="1600" dirty="0" err="1"/>
              <a:t>developed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Where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From </a:t>
            </a:r>
            <a:r>
              <a:rPr lang="it-IT" sz="1600" dirty="0" err="1"/>
              <a:t>which</a:t>
            </a:r>
            <a:r>
              <a:rPr lang="it-IT" sz="1600" dirty="0"/>
              <a:t> </a:t>
            </a:r>
            <a:r>
              <a:rPr lang="it-IT" sz="1600" dirty="0" err="1"/>
              <a:t>bud</a:t>
            </a:r>
            <a:r>
              <a:rPr lang="it-IT" sz="1600" dirty="0"/>
              <a:t>? (vegetative or mixed?)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how</a:t>
            </a:r>
            <a:r>
              <a:rPr lang="it-IT" sz="1600" dirty="0"/>
              <a:t> can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deal</a:t>
            </a:r>
            <a:r>
              <a:rPr lang="it-IT" sz="1600" dirty="0"/>
              <a:t> with multiple </a:t>
            </a:r>
            <a:r>
              <a:rPr lang="it-IT" sz="1600" dirty="0" err="1"/>
              <a:t>buds</a:t>
            </a:r>
            <a:r>
              <a:rPr lang="it-IT" sz="1600" dirty="0"/>
              <a:t> and multiple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per </a:t>
            </a:r>
            <a:r>
              <a:rPr lang="it-IT" sz="1600" dirty="0" err="1"/>
              <a:t>node</a:t>
            </a:r>
            <a:r>
              <a:rPr lang="it-IT" sz="1600" dirty="0"/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120C0-ABFF-4C80-9B93-2200C277BFD2}"/>
              </a:ext>
            </a:extLst>
          </p:cNvPr>
          <p:cNvSpPr txBox="1"/>
          <p:nvPr/>
        </p:nvSpPr>
        <p:spPr>
          <a:xfrm>
            <a:off x="7514492" y="4176571"/>
            <a:ext cx="4216197" cy="20621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/>
              <a:t>This</a:t>
            </a:r>
            <a:r>
              <a:rPr lang="it-IT" sz="1600" dirty="0"/>
              <a:t> </a:t>
            </a:r>
            <a:r>
              <a:rPr lang="it-IT" sz="1600" dirty="0" err="1"/>
              <a:t>problems</a:t>
            </a:r>
            <a:r>
              <a:rPr lang="it-IT" sz="1600" dirty="0"/>
              <a:t> </a:t>
            </a:r>
            <a:r>
              <a:rPr lang="it-IT" sz="1600" dirty="0" err="1"/>
              <a:t>cold</a:t>
            </a:r>
            <a:r>
              <a:rPr lang="it-IT" sz="1600" dirty="0"/>
              <a:t> be </a:t>
            </a:r>
            <a:r>
              <a:rPr lang="it-IT" sz="1600" dirty="0" err="1"/>
              <a:t>solved</a:t>
            </a:r>
            <a:r>
              <a:rPr lang="it-IT" sz="1600" dirty="0"/>
              <a:t> </a:t>
            </a:r>
            <a:r>
              <a:rPr lang="it-IT" sz="1600" dirty="0" err="1"/>
              <a:t>analysing</a:t>
            </a:r>
            <a:r>
              <a:rPr lang="it-IT" sz="1600" dirty="0"/>
              <a:t> the data: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From </a:t>
            </a:r>
            <a:r>
              <a:rPr lang="it-IT" sz="1600" dirty="0" err="1"/>
              <a:t>different</a:t>
            </a:r>
            <a:r>
              <a:rPr lang="it-IT" sz="1600" dirty="0"/>
              <a:t> point of </a:t>
            </a:r>
            <a:r>
              <a:rPr lang="it-IT" sz="1600" dirty="0" err="1"/>
              <a:t>views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Shoot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Metamer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Bud scale</a:t>
            </a:r>
          </a:p>
          <a:p>
            <a:pPr marL="225032" indent="-225032">
              <a:buFont typeface="Arial" panose="020B0604020202020204" pitchFamily="34" charset="0"/>
              <a:buChar char="•"/>
            </a:pPr>
            <a:r>
              <a:rPr lang="it-IT" sz="1600" dirty="0"/>
              <a:t>With </a:t>
            </a:r>
            <a:r>
              <a:rPr lang="it-IT" sz="1600" dirty="0" err="1"/>
              <a:t>different</a:t>
            </a:r>
            <a:r>
              <a:rPr lang="it-IT" sz="1600" dirty="0"/>
              <a:t> </a:t>
            </a:r>
            <a:r>
              <a:rPr lang="it-IT" sz="1600" dirty="0" err="1"/>
              <a:t>tecniques</a:t>
            </a:r>
            <a:r>
              <a:rPr lang="it-IT" sz="1600" dirty="0"/>
              <a:t>: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 </a:t>
            </a:r>
            <a:r>
              <a:rPr lang="it-IT" sz="1600" dirty="0" err="1"/>
              <a:t>exploratory</a:t>
            </a:r>
            <a:r>
              <a:rPr lang="it-IT" sz="1600" dirty="0"/>
              <a:t> </a:t>
            </a:r>
            <a:r>
              <a:rPr lang="it-IT" sz="1600" dirty="0" err="1"/>
              <a:t>analysis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Glms</a:t>
            </a:r>
            <a:r>
              <a:rPr lang="it-IT" sz="1600" dirty="0"/>
              <a:t>/</a:t>
            </a:r>
            <a:r>
              <a:rPr lang="it-IT" sz="1600" dirty="0" err="1"/>
              <a:t>marcovian</a:t>
            </a:r>
            <a:endParaRPr lang="it-IT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2E2C11-A824-4CB2-B800-365562D3094B}"/>
              </a:ext>
            </a:extLst>
          </p:cNvPr>
          <p:cNvSpPr txBox="1"/>
          <p:nvPr/>
        </p:nvSpPr>
        <p:spPr>
          <a:xfrm>
            <a:off x="4417309" y="6464226"/>
            <a:ext cx="30588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dirty="0">
                <a:highlight>
                  <a:srgbClr val="FFFF00"/>
                </a:highlight>
              </a:rPr>
              <a:t>WE WILL FOCUS JUST ON </a:t>
            </a:r>
            <a:r>
              <a:rPr lang="it-IT" sz="1050" dirty="0" err="1">
                <a:highlight>
                  <a:srgbClr val="FFFF00"/>
                </a:highlight>
              </a:rPr>
              <a:t>ON</a:t>
            </a:r>
            <a:r>
              <a:rPr lang="it-IT" sz="1050" dirty="0">
                <a:highlight>
                  <a:srgbClr val="FFFF00"/>
                </a:highlight>
              </a:rPr>
              <a:t> OWN-ROOTED PLANTS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9E342D-7F16-4767-B348-9649D506C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309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763A12-2603-4235-ADD9-39D5480AB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78" y="3338309"/>
            <a:ext cx="9123318" cy="24889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C99EBE-5FD8-4573-A569-ABDC7E266880}"/>
              </a:ext>
            </a:extLst>
          </p:cNvPr>
          <p:cNvSpPr/>
          <p:nvPr/>
        </p:nvSpPr>
        <p:spPr>
          <a:xfrm>
            <a:off x="3827080" y="0"/>
            <a:ext cx="43949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GLMs 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72D69-505E-49EB-9B42-373027986372}"/>
              </a:ext>
            </a:extLst>
          </p:cNvPr>
          <p:cNvSpPr txBox="1"/>
          <p:nvPr/>
        </p:nvSpPr>
        <p:spPr>
          <a:xfrm>
            <a:off x="8444775" y="1959516"/>
            <a:ext cx="2451132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Two </a:t>
            </a:r>
            <a:r>
              <a:rPr lang="it-IT" sz="2520" dirty="0" err="1"/>
              <a:t>GLMs</a:t>
            </a:r>
            <a:r>
              <a:rPr lang="it-IT" sz="2520" dirty="0"/>
              <a:t>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fate=V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DBC69D-FFCF-4E2D-9DFD-7BC5A0EC66DA}"/>
              </a:ext>
            </a:extLst>
          </p:cNvPr>
          <p:cNvSpPr txBox="1"/>
          <p:nvPr/>
        </p:nvSpPr>
        <p:spPr>
          <a:xfrm>
            <a:off x="2579077" y="811454"/>
            <a:ext cx="793066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glm(Y~F1+F2+F3+F4+F5+F6+F7, family=«</a:t>
            </a:r>
            <a:r>
              <a:rPr lang="it-IT" sz="2520" dirty="0" err="1"/>
              <a:t>binomial</a:t>
            </a:r>
            <a:r>
              <a:rPr lang="it-IT" sz="2520" dirty="0"/>
              <a:t>»)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0B1C9E-49C6-46DD-92B9-93FC41B69096}"/>
              </a:ext>
            </a:extLst>
          </p:cNvPr>
          <p:cNvSpPr/>
          <p:nvPr/>
        </p:nvSpPr>
        <p:spPr>
          <a:xfrm>
            <a:off x="7478250" y="3021093"/>
            <a:ext cx="457051" cy="3056237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1AE0D1-645F-4B9E-B89C-16691F6B3B63}"/>
              </a:ext>
            </a:extLst>
          </p:cNvPr>
          <p:cNvSpPr txBox="1"/>
          <p:nvPr/>
        </p:nvSpPr>
        <p:spPr>
          <a:xfrm>
            <a:off x="7541006" y="2969636"/>
            <a:ext cx="38238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696CFF-FEF4-4F20-BFF3-6B9CF7C88FC0}"/>
              </a:ext>
            </a:extLst>
          </p:cNvPr>
          <p:cNvSpPr/>
          <p:nvPr/>
        </p:nvSpPr>
        <p:spPr>
          <a:xfrm>
            <a:off x="5211751" y="3021092"/>
            <a:ext cx="457051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FE78CC-7B60-4493-B4D0-3EE6891C7D57}"/>
              </a:ext>
            </a:extLst>
          </p:cNvPr>
          <p:cNvSpPr/>
          <p:nvPr/>
        </p:nvSpPr>
        <p:spPr>
          <a:xfrm>
            <a:off x="6578478" y="3021092"/>
            <a:ext cx="43523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728722-9E2C-4838-9B55-2579E84D403D}"/>
              </a:ext>
            </a:extLst>
          </p:cNvPr>
          <p:cNvSpPr/>
          <p:nvPr/>
        </p:nvSpPr>
        <p:spPr>
          <a:xfrm>
            <a:off x="7019691" y="3021093"/>
            <a:ext cx="452580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0D67CB-65E3-4099-8E1C-9ED910E8A84A}"/>
              </a:ext>
            </a:extLst>
          </p:cNvPr>
          <p:cNvSpPr/>
          <p:nvPr/>
        </p:nvSpPr>
        <p:spPr>
          <a:xfrm>
            <a:off x="4745440" y="3021092"/>
            <a:ext cx="460333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89FCA-20A6-47B0-BA43-90146999C631}"/>
              </a:ext>
            </a:extLst>
          </p:cNvPr>
          <p:cNvSpPr/>
          <p:nvPr/>
        </p:nvSpPr>
        <p:spPr>
          <a:xfrm>
            <a:off x="4302071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A65F33-4163-4149-8B60-50DE821EE662}"/>
              </a:ext>
            </a:extLst>
          </p:cNvPr>
          <p:cNvSpPr/>
          <p:nvPr/>
        </p:nvSpPr>
        <p:spPr>
          <a:xfrm>
            <a:off x="3852940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A92DBA-318F-4B0D-A529-9DED5C3ED0E8}"/>
              </a:ext>
            </a:extLst>
          </p:cNvPr>
          <p:cNvSpPr/>
          <p:nvPr/>
        </p:nvSpPr>
        <p:spPr>
          <a:xfrm>
            <a:off x="2040285" y="3021092"/>
            <a:ext cx="47431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CAC4FB-534F-41B5-A900-E9A099C3A708}"/>
              </a:ext>
            </a:extLst>
          </p:cNvPr>
          <p:cNvSpPr txBox="1"/>
          <p:nvPr/>
        </p:nvSpPr>
        <p:spPr>
          <a:xfrm>
            <a:off x="205415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7355CC-EA5D-41CB-9D80-1DBFA7731618}"/>
              </a:ext>
            </a:extLst>
          </p:cNvPr>
          <p:cNvSpPr txBox="1"/>
          <p:nvPr/>
        </p:nvSpPr>
        <p:spPr>
          <a:xfrm>
            <a:off x="3858935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49FF93-7E91-4541-B054-E347FC33A4F9}"/>
              </a:ext>
            </a:extLst>
          </p:cNvPr>
          <p:cNvSpPr txBox="1"/>
          <p:nvPr/>
        </p:nvSpPr>
        <p:spPr>
          <a:xfrm>
            <a:off x="4300297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35C6B-4ABE-4A13-8ABB-BEEF943F7C76}"/>
              </a:ext>
            </a:extLst>
          </p:cNvPr>
          <p:cNvSpPr txBox="1"/>
          <p:nvPr/>
        </p:nvSpPr>
        <p:spPr>
          <a:xfrm>
            <a:off x="4772743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5A39EB-6978-4FC2-87BC-0323F4F64D0C}"/>
              </a:ext>
            </a:extLst>
          </p:cNvPr>
          <p:cNvSpPr txBox="1"/>
          <p:nvPr/>
        </p:nvSpPr>
        <p:spPr>
          <a:xfrm>
            <a:off x="5213674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F218C9-045C-462C-9BCF-45C5FF9FDEB2}"/>
              </a:ext>
            </a:extLst>
          </p:cNvPr>
          <p:cNvSpPr txBox="1"/>
          <p:nvPr/>
        </p:nvSpPr>
        <p:spPr>
          <a:xfrm>
            <a:off x="658123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B10686-874C-4850-BDA8-8E9E6D2BDFF1}"/>
              </a:ext>
            </a:extLst>
          </p:cNvPr>
          <p:cNvSpPr txBox="1"/>
          <p:nvPr/>
        </p:nvSpPr>
        <p:spPr>
          <a:xfrm>
            <a:off x="7033341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F7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F1B5CED9-A0CB-4CD2-8773-0693F88AA755}"/>
              </a:ext>
            </a:extLst>
          </p:cNvPr>
          <p:cNvSpPr/>
          <p:nvPr/>
        </p:nvSpPr>
        <p:spPr>
          <a:xfrm rot="5400000">
            <a:off x="4529788" y="-119087"/>
            <a:ext cx="466851" cy="5418120"/>
          </a:xfrm>
          <a:prstGeom prst="leftBrace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1ABD6A-9EC7-4CB4-BE07-810CD11FADC3}"/>
              </a:ext>
            </a:extLst>
          </p:cNvPr>
          <p:cNvSpPr txBox="1"/>
          <p:nvPr/>
        </p:nvSpPr>
        <p:spPr>
          <a:xfrm>
            <a:off x="4191313" y="1959517"/>
            <a:ext cx="330887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PREDICTORS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1FB3C46-114E-4283-8EA8-6CAC1253BF31}"/>
              </a:ext>
            </a:extLst>
          </p:cNvPr>
          <p:cNvCxnSpPr/>
          <p:nvPr/>
        </p:nvCxnSpPr>
        <p:spPr>
          <a:xfrm flipV="1">
            <a:off x="8229600" y="2823401"/>
            <a:ext cx="563880" cy="6970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8759D5A-C379-41C3-B61A-94E4CDB0AFB3}"/>
              </a:ext>
            </a:extLst>
          </p:cNvPr>
          <p:cNvSpPr txBox="1"/>
          <p:nvPr/>
        </p:nvSpPr>
        <p:spPr>
          <a:xfrm>
            <a:off x="1571330" y="6611781"/>
            <a:ext cx="47186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How to Interpret </a:t>
            </a:r>
            <a:r>
              <a:rPr lang="en-US" sz="1000" dirty="0" err="1">
                <a:hlinkClick r:id="rId3"/>
              </a:rPr>
              <a:t>glm</a:t>
            </a:r>
            <a:r>
              <a:rPr lang="en-US" sz="1000" dirty="0">
                <a:hlinkClick r:id="rId3"/>
              </a:rPr>
              <a:t> Output in R (With Example) - </a:t>
            </a:r>
            <a:r>
              <a:rPr lang="en-US" sz="1000" dirty="0" err="1">
                <a:hlinkClick r:id="rId3"/>
              </a:rPr>
              <a:t>Statology</a:t>
            </a:r>
            <a:endParaRPr lang="it-IT" sz="10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DC1F304-03F0-423E-8687-2A9C0154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5132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073393" y="64115"/>
            <a:ext cx="61671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Problems &amp; solutions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271228-AC43-45FB-8D87-8392BC146896}"/>
              </a:ext>
            </a:extLst>
          </p:cNvPr>
          <p:cNvSpPr txBox="1"/>
          <p:nvPr/>
        </p:nvSpPr>
        <p:spPr>
          <a:xfrm>
            <a:off x="1783080" y="1082041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Several</a:t>
            </a:r>
            <a:r>
              <a:rPr lang="it-IT" sz="2520" dirty="0"/>
              <a:t> </a:t>
            </a:r>
            <a:r>
              <a:rPr lang="it-IT" sz="2520" dirty="0" err="1"/>
              <a:t>predictors</a:t>
            </a:r>
            <a:r>
              <a:rPr lang="it-IT" sz="2520" dirty="0"/>
              <a:t> </a:t>
            </a:r>
            <a:r>
              <a:rPr lang="it-IT" sz="2520" dirty="0" err="1"/>
              <a:t>mask</a:t>
            </a:r>
            <a:r>
              <a:rPr lang="it-IT" sz="2520" dirty="0"/>
              <a:t> </a:t>
            </a:r>
            <a:r>
              <a:rPr lang="it-IT" sz="2520" dirty="0" err="1"/>
              <a:t>their</a:t>
            </a:r>
            <a:r>
              <a:rPr lang="it-IT" sz="2520" dirty="0"/>
              <a:t> </a:t>
            </a:r>
            <a:r>
              <a:rPr lang="it-IT" sz="2520" dirty="0" err="1"/>
              <a:t>effects</a:t>
            </a:r>
            <a:r>
              <a:rPr lang="it-IT" sz="2520" dirty="0"/>
              <a:t> (ES. NA </a:t>
            </a:r>
            <a:r>
              <a:rPr lang="it-IT" sz="2520" dirty="0" err="1"/>
              <a:t>values</a:t>
            </a:r>
            <a:r>
              <a:rPr lang="it-IT" sz="2520" dirty="0"/>
              <a:t>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D90BCAD-5561-4B71-A0C9-9C83A276F4EC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5326380" y="1405207"/>
            <a:ext cx="868680" cy="30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AE3EB2D-47ED-49EE-AAA0-F69BE499DB1A}"/>
              </a:ext>
            </a:extLst>
          </p:cNvPr>
          <p:cNvSpPr txBox="1"/>
          <p:nvPr/>
        </p:nvSpPr>
        <p:spPr>
          <a:xfrm>
            <a:off x="6477000" y="987446"/>
            <a:ext cx="3543300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Run</a:t>
            </a:r>
            <a:r>
              <a:rPr lang="it-IT" sz="2520" dirty="0"/>
              <a:t> </a:t>
            </a:r>
            <a:r>
              <a:rPr lang="it-IT" sz="2520" dirty="0" err="1"/>
              <a:t>different</a:t>
            </a:r>
            <a:r>
              <a:rPr lang="it-IT" sz="2520" dirty="0"/>
              <a:t> </a:t>
            </a:r>
            <a:r>
              <a:rPr lang="it-IT" sz="2520" dirty="0" err="1"/>
              <a:t>GLMs</a:t>
            </a:r>
            <a:r>
              <a:rPr lang="it-IT" sz="2520" dirty="0"/>
              <a:t> </a:t>
            </a:r>
            <a:r>
              <a:rPr lang="it-IT" sz="2520" dirty="0" err="1"/>
              <a:t>avoid</a:t>
            </a:r>
            <a:r>
              <a:rPr lang="it-IT" sz="2520" dirty="0"/>
              <a:t> </a:t>
            </a:r>
            <a:r>
              <a:rPr lang="it-IT" sz="2520" dirty="0" err="1"/>
              <a:t>each</a:t>
            </a:r>
            <a:r>
              <a:rPr lang="it-IT" sz="2520" dirty="0"/>
              <a:t> time a </a:t>
            </a:r>
            <a:r>
              <a:rPr lang="it-IT" sz="2520" dirty="0" err="1"/>
              <a:t>predictor</a:t>
            </a:r>
            <a:r>
              <a:rPr lang="it-IT" sz="2520" dirty="0"/>
              <a:t>:</a:t>
            </a:r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Y~tot_buds+length+rank</a:t>
            </a:r>
            <a:endParaRPr lang="it-IT" sz="2520" dirty="0"/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Y~M+V+C+length+rank</a:t>
            </a:r>
            <a:endParaRPr lang="it-IT" sz="2520" dirty="0"/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40EE82-7F6A-4BFB-A10F-D2C9AB4A95D7}"/>
              </a:ext>
            </a:extLst>
          </p:cNvPr>
          <p:cNvSpPr txBox="1"/>
          <p:nvPr/>
        </p:nvSpPr>
        <p:spPr>
          <a:xfrm>
            <a:off x="1722120" y="3105834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/>
              <a:t>p. Value are </a:t>
            </a:r>
            <a:r>
              <a:rPr lang="it-IT" sz="2520" dirty="0" err="1"/>
              <a:t>significant</a:t>
            </a:r>
            <a:r>
              <a:rPr lang="it-IT" sz="2520" dirty="0"/>
              <a:t> </a:t>
            </a:r>
            <a:r>
              <a:rPr lang="it-IT" sz="2520" dirty="0" err="1"/>
              <a:t>because</a:t>
            </a:r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</a:t>
            </a:r>
            <a:r>
              <a:rPr lang="it-IT" sz="2520" dirty="0" err="1"/>
              <a:t>many</a:t>
            </a:r>
            <a:r>
              <a:rPr lang="it-IT" sz="2520" dirty="0"/>
              <a:t> data. </a:t>
            </a:r>
            <a:r>
              <a:rPr lang="it-IT" sz="2520" dirty="0" err="1"/>
              <a:t>Is</a:t>
            </a:r>
            <a:r>
              <a:rPr lang="it-IT" sz="2520" dirty="0"/>
              <a:t> real </a:t>
            </a:r>
            <a:r>
              <a:rPr lang="it-IT" sz="2520" dirty="0" err="1"/>
              <a:t>significance</a:t>
            </a:r>
            <a:r>
              <a:rPr lang="it-IT" sz="2520" dirty="0"/>
              <a:t>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03D9A8B-BB64-4955-8E2C-20C561CA09A5}"/>
              </a:ext>
            </a:extLst>
          </p:cNvPr>
          <p:cNvCxnSpPr>
            <a:cxnSpLocks/>
          </p:cNvCxnSpPr>
          <p:nvPr/>
        </p:nvCxnSpPr>
        <p:spPr>
          <a:xfrm>
            <a:off x="5105400" y="3660726"/>
            <a:ext cx="868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E56EF5-58B6-47ED-9B67-5B6B14676817}"/>
              </a:ext>
            </a:extLst>
          </p:cNvPr>
          <p:cNvSpPr txBox="1"/>
          <p:nvPr/>
        </p:nvSpPr>
        <p:spPr>
          <a:xfrm>
            <a:off x="6477000" y="3337561"/>
            <a:ext cx="390144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Permutation</a:t>
            </a:r>
            <a:r>
              <a:rPr lang="it-IT" sz="2520" dirty="0"/>
              <a:t> models + </a:t>
            </a:r>
            <a:r>
              <a:rPr lang="it-IT" sz="2520" dirty="0" err="1"/>
              <a:t>difference</a:t>
            </a:r>
            <a:r>
              <a:rPr lang="it-IT" sz="2520" dirty="0"/>
              <a:t> in AIC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F6EDE-0CA0-4D5D-A08D-6E11EA2F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7375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199200" y="64115"/>
            <a:ext cx="59155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Permutation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253C6-3C05-4967-976A-6622DFF85BA2}"/>
              </a:ext>
            </a:extLst>
          </p:cNvPr>
          <p:cNvSpPr txBox="1"/>
          <p:nvPr/>
        </p:nvSpPr>
        <p:spPr>
          <a:xfrm>
            <a:off x="211015" y="804250"/>
            <a:ext cx="1205718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RM=</a:t>
            </a:r>
            <a:r>
              <a:rPr lang="it-IT" sz="2000" dirty="0"/>
              <a:t>GLMS(Y~A+B+C, data=DF)</a:t>
            </a:r>
          </a:p>
          <a:p>
            <a:r>
              <a:rPr lang="it-IT" sz="2000" dirty="0"/>
              <a:t>Shows </a:t>
            </a:r>
            <a:r>
              <a:rPr lang="it-IT" sz="2000" dirty="0" err="1"/>
              <a:t>that</a:t>
            </a:r>
            <a:r>
              <a:rPr lang="it-IT" sz="2000" dirty="0"/>
              <a:t> A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really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(***).</a:t>
            </a:r>
          </a:p>
          <a:p>
            <a:r>
              <a:rPr lang="it-IT" sz="2000" dirty="0"/>
              <a:t>To be </a:t>
            </a:r>
            <a:r>
              <a:rPr lang="it-IT" sz="2000" b="1" u="sng" dirty="0"/>
              <a:t>more sure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really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,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necessary</a:t>
            </a:r>
            <a:r>
              <a:rPr lang="it-IT" sz="2000" dirty="0"/>
              <a:t> to do </a:t>
            </a:r>
            <a:r>
              <a:rPr lang="it-IT" sz="2000" b="1" dirty="0" err="1"/>
              <a:t>permutation</a:t>
            </a:r>
            <a:r>
              <a:rPr lang="it-IT" sz="2000" b="1" dirty="0"/>
              <a:t> models.</a:t>
            </a:r>
          </a:p>
          <a:p>
            <a:endParaRPr lang="it-IT" sz="2000" b="1" dirty="0"/>
          </a:p>
          <a:p>
            <a:r>
              <a:rPr lang="it-IT" sz="2000" b="1" dirty="0"/>
              <a:t>LOGIC: 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/>
              <a:t>the AIC of </a:t>
            </a:r>
            <a:r>
              <a:rPr lang="it-IT" sz="2000" b="1" dirty="0"/>
              <a:t>real model </a:t>
            </a:r>
            <a:r>
              <a:rPr lang="it-IT" sz="2000" dirty="0"/>
              <a:t>(</a:t>
            </a:r>
            <a:r>
              <a:rPr lang="it-IT" sz="2000" b="1" dirty="0"/>
              <a:t>RM</a:t>
            </a:r>
            <a:r>
              <a:rPr lang="it-IT" sz="2000" dirty="0"/>
              <a:t>= Y~A+B+C) </a:t>
            </a:r>
            <a:r>
              <a:rPr lang="it-IT" sz="2000" dirty="0" err="1"/>
              <a:t>should</a:t>
            </a:r>
            <a:r>
              <a:rPr lang="it-IT" sz="2000" dirty="0"/>
              <a:t> be LOWER (</a:t>
            </a:r>
            <a:r>
              <a:rPr lang="it-IT" sz="2000" dirty="0" err="1"/>
              <a:t>better</a:t>
            </a:r>
            <a:r>
              <a:rPr lang="it-IT" sz="2000" dirty="0"/>
              <a:t>) </a:t>
            </a:r>
            <a:r>
              <a:rPr lang="it-IT" sz="2000" dirty="0" err="1"/>
              <a:t>than</a:t>
            </a:r>
            <a:r>
              <a:rPr lang="it-IT" sz="2000" dirty="0"/>
              <a:t> the </a:t>
            </a:r>
            <a:r>
              <a:rPr lang="it-IT" sz="2000" b="1" dirty="0" err="1"/>
              <a:t>null</a:t>
            </a:r>
            <a:r>
              <a:rPr lang="it-IT" sz="2000" b="1" dirty="0"/>
              <a:t> model </a:t>
            </a:r>
            <a:r>
              <a:rPr lang="it-IT" sz="2000" dirty="0"/>
              <a:t>(</a:t>
            </a:r>
            <a:r>
              <a:rPr lang="it-IT" sz="2000" b="1" dirty="0"/>
              <a:t>NM</a:t>
            </a:r>
            <a:r>
              <a:rPr lang="it-IT" sz="2000" dirty="0"/>
              <a:t>= Y~B+C+1).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/>
              <a:t>Compute </a:t>
            </a:r>
            <a:r>
              <a:rPr lang="it-IT" sz="2000" b="1" dirty="0"/>
              <a:t>RM-NM=q</a:t>
            </a:r>
            <a:r>
              <a:rPr lang="it-IT" sz="2000" dirty="0"/>
              <a:t>? YES (q </a:t>
            </a:r>
            <a:r>
              <a:rPr lang="it-IT" sz="2000" dirty="0" err="1"/>
              <a:t>should</a:t>
            </a:r>
            <a:r>
              <a:rPr lang="it-IT" sz="2000" dirty="0"/>
              <a:t> be &lt;0)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/>
              <a:t>But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could</a:t>
            </a:r>
            <a:r>
              <a:rPr lang="it-IT" sz="2000" dirty="0"/>
              <a:t> be a </a:t>
            </a:r>
            <a:r>
              <a:rPr lang="it-IT" sz="2000" dirty="0" err="1"/>
              <a:t>casuality</a:t>
            </a:r>
            <a:r>
              <a:rPr lang="it-IT" sz="2000" dirty="0"/>
              <a:t>. </a:t>
            </a: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have</a:t>
            </a:r>
            <a:r>
              <a:rPr lang="it-IT" sz="2000" dirty="0"/>
              <a:t> to permute A (</a:t>
            </a:r>
            <a:r>
              <a:rPr lang="it-IT" sz="2000" dirty="0" err="1"/>
              <a:t>shuffled</a:t>
            </a:r>
            <a:r>
              <a:rPr lang="it-IT" sz="2000" dirty="0"/>
              <a:t>) 10000 </a:t>
            </a:r>
            <a:r>
              <a:rPr lang="it-IT" sz="2000" dirty="0" err="1"/>
              <a:t>run</a:t>
            </a:r>
            <a:r>
              <a:rPr lang="it-IT" sz="2000" dirty="0"/>
              <a:t> </a:t>
            </a:r>
            <a:r>
              <a:rPr lang="it-IT" sz="2000" dirty="0" err="1"/>
              <a:t>again</a:t>
            </a:r>
            <a:r>
              <a:rPr lang="it-IT" sz="2000" dirty="0"/>
              <a:t> </a:t>
            </a:r>
            <a:r>
              <a:rPr lang="it-IT" sz="2000" dirty="0" err="1"/>
              <a:t>RM_shuf</a:t>
            </a:r>
            <a:r>
              <a:rPr lang="it-IT" sz="2000" dirty="0"/>
              <a:t>=(Y~A(</a:t>
            </a:r>
            <a:r>
              <a:rPr lang="it-IT" sz="2000" dirty="0" err="1"/>
              <a:t>shuffled</a:t>
            </a:r>
            <a:r>
              <a:rPr lang="it-IT" sz="2000" dirty="0"/>
              <a:t>)+B+C)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b="1" dirty="0" err="1"/>
              <a:t>RM_shuf</a:t>
            </a:r>
            <a:r>
              <a:rPr lang="it-IT" sz="2000" b="1" dirty="0"/>
              <a:t>-NM=t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dirty="0" err="1"/>
              <a:t>how</a:t>
            </a:r>
            <a:r>
              <a:rPr lang="it-IT" sz="2000" dirty="0"/>
              <a:t> </a:t>
            </a:r>
            <a:r>
              <a:rPr lang="it-IT" sz="2000" dirty="0" err="1"/>
              <a:t>many</a:t>
            </a:r>
            <a:r>
              <a:rPr lang="it-IT" sz="2000" dirty="0"/>
              <a:t> times </a:t>
            </a:r>
            <a:r>
              <a:rPr lang="it-IT" sz="2000" b="1" dirty="0"/>
              <a:t>t&lt;q??</a:t>
            </a:r>
            <a:r>
              <a:rPr lang="it-IT" sz="2000" dirty="0"/>
              <a:t>. </a:t>
            </a:r>
            <a:r>
              <a:rPr lang="it-IT" sz="2000" b="1" dirty="0" err="1"/>
              <a:t>If</a:t>
            </a:r>
            <a:r>
              <a:rPr lang="it-IT" sz="2000" b="1" dirty="0"/>
              <a:t> t </a:t>
            </a:r>
            <a:r>
              <a:rPr lang="it-IT" sz="2000" b="1" dirty="0" err="1"/>
              <a:t>is</a:t>
            </a:r>
            <a:r>
              <a:rPr lang="it-IT" sz="2000" b="1" dirty="0"/>
              <a:t> &lt; q </a:t>
            </a:r>
            <a:r>
              <a:rPr lang="it-IT" sz="2000" b="1" dirty="0" err="1"/>
              <a:t>it</a:t>
            </a:r>
            <a:r>
              <a:rPr lang="it-IT" sz="2000" b="1" dirty="0"/>
              <a:t> </a:t>
            </a:r>
            <a:r>
              <a:rPr lang="it-IT" sz="2000" b="1" dirty="0" err="1"/>
              <a:t>means</a:t>
            </a:r>
            <a:r>
              <a:rPr lang="it-IT" sz="2000" b="1" dirty="0"/>
              <a:t> </a:t>
            </a:r>
            <a:r>
              <a:rPr lang="it-IT" sz="2000" b="1" dirty="0" err="1"/>
              <a:t>that</a:t>
            </a:r>
            <a:r>
              <a:rPr lang="it-IT" sz="2000" b="1" dirty="0"/>
              <a:t> </a:t>
            </a:r>
            <a:r>
              <a:rPr lang="it-IT" sz="2000" b="1" dirty="0" err="1"/>
              <a:t>RM_shuf</a:t>
            </a:r>
            <a:r>
              <a:rPr lang="it-IT" sz="2000" b="1" dirty="0"/>
              <a:t> </a:t>
            </a:r>
            <a:r>
              <a:rPr lang="it-IT" sz="2000" b="1" dirty="0" err="1"/>
              <a:t>better</a:t>
            </a:r>
            <a:r>
              <a:rPr lang="it-IT" sz="2000" b="1" dirty="0"/>
              <a:t> </a:t>
            </a:r>
            <a:r>
              <a:rPr lang="it-IT" sz="2000" b="1" dirty="0" err="1"/>
              <a:t>explain</a:t>
            </a:r>
            <a:r>
              <a:rPr lang="it-IT" sz="2000" b="1" dirty="0"/>
              <a:t> the model!!!</a:t>
            </a:r>
            <a:endParaRPr lang="it-IT" sz="2000" dirty="0"/>
          </a:p>
          <a:p>
            <a:pPr marL="457200" indent="-457200">
              <a:buFont typeface="+mj-lt"/>
              <a:buAutoNum type="arabicPeriod"/>
            </a:pPr>
            <a:r>
              <a:rPr lang="it-IT" sz="2000" dirty="0" err="1"/>
              <a:t>If</a:t>
            </a:r>
            <a:r>
              <a:rPr lang="it-IT" sz="2000" dirty="0"/>
              <a:t> t&lt;q in 0.01% of the </a:t>
            </a:r>
            <a:r>
              <a:rPr lang="it-IT" sz="2000" dirty="0" err="1"/>
              <a:t>permuted</a:t>
            </a:r>
            <a:r>
              <a:rPr lang="it-IT" sz="2000" dirty="0"/>
              <a:t> trials (</a:t>
            </a:r>
            <a:r>
              <a:rPr lang="it-IT" sz="2000" dirty="0" err="1"/>
              <a:t>significance</a:t>
            </a:r>
            <a:r>
              <a:rPr lang="it-IT" sz="2000" dirty="0"/>
              <a:t> = 1%) </a:t>
            </a:r>
            <a:r>
              <a:rPr lang="it-IT" sz="2000" dirty="0" err="1"/>
              <a:t>we</a:t>
            </a:r>
            <a:r>
              <a:rPr lang="it-IT" sz="2000" dirty="0"/>
              <a:t> can conclude </a:t>
            </a:r>
            <a:r>
              <a:rPr lang="it-IT" sz="2000" dirty="0" err="1"/>
              <a:t>that</a:t>
            </a:r>
            <a:r>
              <a:rPr lang="it-IT" sz="2000" dirty="0"/>
              <a:t> A </a:t>
            </a:r>
            <a:r>
              <a:rPr lang="it-IT" sz="2000" dirty="0" err="1"/>
              <a:t>has</a:t>
            </a:r>
            <a:r>
              <a:rPr lang="it-IT" sz="2000" dirty="0"/>
              <a:t> an </a:t>
            </a:r>
            <a:r>
              <a:rPr lang="it-IT" sz="2000" dirty="0" err="1"/>
              <a:t>effect</a:t>
            </a:r>
            <a:r>
              <a:rPr lang="it-IT" sz="2000" dirty="0"/>
              <a:t> on Y!!</a:t>
            </a:r>
          </a:p>
          <a:p>
            <a:pPr marL="457200" indent="-457200">
              <a:buFont typeface="+mj-lt"/>
              <a:buAutoNum type="arabicPeriod"/>
            </a:pPr>
            <a:endParaRPr lang="it-IT" sz="2000" dirty="0"/>
          </a:p>
          <a:p>
            <a:endParaRPr lang="it-IT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0C7E25-9F92-44AA-B547-4949BD87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439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7969DF-7311-4B45-B701-EF657C2907CE}"/>
              </a:ext>
            </a:extLst>
          </p:cNvPr>
          <p:cNvSpPr/>
          <p:nvPr/>
        </p:nvSpPr>
        <p:spPr>
          <a:xfrm>
            <a:off x="4410270" y="64115"/>
            <a:ext cx="34933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GLMs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AF4B39-B3BA-4DD8-A96E-BAE24FD18C77}"/>
              </a:ext>
            </a:extLst>
          </p:cNvPr>
          <p:cNvSpPr txBox="1"/>
          <p:nvPr/>
        </p:nvSpPr>
        <p:spPr>
          <a:xfrm>
            <a:off x="230993" y="1691997"/>
            <a:ext cx="114686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Find</a:t>
            </a:r>
            <a:r>
              <a:rPr lang="it-IT" sz="2000" dirty="0"/>
              <a:t> </a:t>
            </a:r>
            <a:r>
              <a:rPr lang="it-IT" sz="2000" dirty="0" err="1"/>
              <a:t>dipendent</a:t>
            </a:r>
            <a:r>
              <a:rPr lang="it-IT" sz="2000" dirty="0"/>
              <a:t> </a:t>
            </a:r>
            <a:r>
              <a:rPr lang="it-IT" sz="2000" dirty="0" err="1"/>
              <a:t>variable</a:t>
            </a:r>
            <a:r>
              <a:rPr lang="it-IT" sz="2000" dirty="0"/>
              <a:t> (Y) and </a:t>
            </a:r>
            <a:r>
              <a:rPr lang="it-IT" sz="2000" dirty="0" err="1"/>
              <a:t>predictor</a:t>
            </a:r>
            <a:r>
              <a:rPr lang="it-IT" sz="2000" dirty="0"/>
              <a:t> (A). </a:t>
            </a:r>
            <a:r>
              <a:rPr lang="it-IT" sz="2000" dirty="0" err="1"/>
              <a:t>NB_start</a:t>
            </a:r>
            <a:r>
              <a:rPr lang="it-IT" sz="2000" dirty="0"/>
              <a:t> with 1 </a:t>
            </a:r>
            <a:r>
              <a:rPr lang="it-IT" sz="2000" dirty="0" err="1"/>
              <a:t>predictor</a:t>
            </a:r>
            <a:r>
              <a:rPr lang="it-IT" sz="2000" dirty="0"/>
              <a:t> and </a:t>
            </a:r>
            <a:r>
              <a:rPr lang="it-IT" sz="2000" dirty="0" err="1"/>
              <a:t>if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, </a:t>
            </a:r>
            <a:r>
              <a:rPr lang="it-IT" sz="2000" dirty="0" err="1"/>
              <a:t>add</a:t>
            </a:r>
            <a:r>
              <a:rPr lang="it-IT" sz="2000" dirty="0"/>
              <a:t> the </a:t>
            </a:r>
            <a:r>
              <a:rPr lang="it-IT" sz="2000" dirty="0" err="1"/>
              <a:t>others</a:t>
            </a:r>
            <a:r>
              <a:rPr lang="it-IT" sz="2000" dirty="0"/>
              <a:t>.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Run</a:t>
            </a:r>
            <a:r>
              <a:rPr lang="it-IT" sz="2000" dirty="0"/>
              <a:t> the model glm(Y~A)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Is</a:t>
            </a:r>
            <a:r>
              <a:rPr lang="it-IT" sz="2000" dirty="0"/>
              <a:t> A </a:t>
            </a:r>
            <a:r>
              <a:rPr lang="it-IT" sz="2000" dirty="0" err="1"/>
              <a:t>significant</a:t>
            </a:r>
            <a:r>
              <a:rPr lang="it-IT" sz="2000" dirty="0"/>
              <a:t>?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No.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sz="2000" dirty="0"/>
              <a:t> Stop. </a:t>
            </a:r>
            <a:r>
              <a:rPr lang="it-IT" sz="2000" dirty="0" err="1"/>
              <a:t>Try</a:t>
            </a:r>
            <a:r>
              <a:rPr lang="it-IT" sz="2000" dirty="0"/>
              <a:t> </a:t>
            </a:r>
            <a:r>
              <a:rPr lang="it-IT" sz="2000" dirty="0" err="1"/>
              <a:t>another</a:t>
            </a:r>
            <a:r>
              <a:rPr lang="it-IT" sz="2000" dirty="0"/>
              <a:t> </a:t>
            </a:r>
            <a:r>
              <a:rPr lang="it-IT" sz="2000" dirty="0" err="1"/>
              <a:t>predictor</a:t>
            </a:r>
            <a:r>
              <a:rPr lang="it-IT" sz="2000" dirty="0"/>
              <a:t> (B);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Yes. </a:t>
            </a:r>
            <a:r>
              <a:rPr lang="it-IT" sz="2000" dirty="0">
                <a:sym typeface="Wingdings" panose="05000000000000000000" pitchFamily="2" charset="2"/>
              </a:rPr>
              <a:t>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model </a:t>
            </a:r>
            <a:r>
              <a:rPr lang="it-IT" sz="2000" dirty="0" err="1">
                <a:sym typeface="Wingdings" panose="05000000000000000000" pitchFamily="2" charset="2"/>
              </a:rPr>
              <a:t>cofirm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342916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Find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(B);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Run</a:t>
            </a:r>
            <a:r>
              <a:rPr lang="it-IT" sz="2000" dirty="0">
                <a:sym typeface="Wingdings" panose="05000000000000000000" pitchFamily="2" charset="2"/>
              </a:rPr>
              <a:t> the glm (Y~A+B)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Is</a:t>
            </a:r>
            <a:r>
              <a:rPr lang="it-IT" sz="2000" dirty="0">
                <a:sym typeface="Wingdings" panose="05000000000000000000" pitchFamily="2" charset="2"/>
              </a:rPr>
              <a:t> B </a:t>
            </a:r>
            <a:r>
              <a:rPr lang="it-IT" sz="2000" dirty="0" err="1">
                <a:sym typeface="Wingdings" panose="05000000000000000000" pitchFamily="2" charset="2"/>
              </a:rPr>
              <a:t>significant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No.  stop. </a:t>
            </a:r>
            <a:r>
              <a:rPr lang="it-IT" sz="2000" dirty="0" err="1">
                <a:sym typeface="Wingdings" panose="05000000000000000000" pitchFamily="2" charset="2"/>
              </a:rPr>
              <a:t>Try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(C);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/>
              <a:t>Yes</a:t>
            </a:r>
            <a:r>
              <a:rPr lang="it-IT" sz="2000" dirty="0" err="1">
                <a:sym typeface="Wingdings" panose="05000000000000000000" pitchFamily="2" charset="2"/>
              </a:rPr>
              <a:t>permutation</a:t>
            </a:r>
            <a:r>
              <a:rPr lang="it-IT" sz="2000" dirty="0">
                <a:sym typeface="Wingdings" panose="05000000000000000000" pitchFamily="2" charset="2"/>
              </a:rPr>
              <a:t> model </a:t>
            </a:r>
            <a:r>
              <a:rPr lang="it-IT" sz="2000" dirty="0" err="1">
                <a:sym typeface="Wingdings" panose="05000000000000000000" pitchFamily="2" charset="2"/>
              </a:rPr>
              <a:t>cofirm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Continue like </a:t>
            </a:r>
            <a:r>
              <a:rPr lang="it-IT" sz="2000" dirty="0" err="1">
                <a:sym typeface="Wingdings" panose="05000000000000000000" pitchFamily="2" charset="2"/>
              </a:rPr>
              <a:t>this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all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predictors</a:t>
            </a:r>
            <a:endParaRPr lang="it-IT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DB12C-F49E-4C80-A219-0F67F7DE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13</a:t>
            </a:fld>
            <a:endParaRPr lang="it-IT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C4C3B6-29AE-43B1-B485-D7A0D0D73503}"/>
              </a:ext>
            </a:extLst>
          </p:cNvPr>
          <p:cNvSpPr txBox="1"/>
          <p:nvPr/>
        </p:nvSpPr>
        <p:spPr>
          <a:xfrm>
            <a:off x="184101" y="1195685"/>
            <a:ext cx="298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ADDING METHOD</a:t>
            </a:r>
          </a:p>
        </p:txBody>
      </p:sp>
    </p:spTree>
    <p:extLst>
      <p:ext uri="{BB962C8B-B14F-4D97-AF65-F5344CB8AC3E}">
        <p14:creationId xmlns:p14="http://schemas.microsoft.com/office/powerpoint/2010/main" val="3916007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7969DF-7311-4B45-B701-EF657C2907CE}"/>
              </a:ext>
            </a:extLst>
          </p:cNvPr>
          <p:cNvSpPr/>
          <p:nvPr/>
        </p:nvSpPr>
        <p:spPr>
          <a:xfrm>
            <a:off x="4410270" y="64115"/>
            <a:ext cx="34933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GLMs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AF4B39-B3BA-4DD8-A96E-BAE24FD18C77}"/>
              </a:ext>
            </a:extLst>
          </p:cNvPr>
          <p:cNvSpPr txBox="1"/>
          <p:nvPr/>
        </p:nvSpPr>
        <p:spPr>
          <a:xfrm>
            <a:off x="154793" y="853797"/>
            <a:ext cx="1146863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Find</a:t>
            </a:r>
            <a:r>
              <a:rPr lang="it-IT" sz="2000" dirty="0"/>
              <a:t> </a:t>
            </a:r>
            <a:r>
              <a:rPr lang="it-IT" sz="2000" dirty="0" err="1"/>
              <a:t>dipendent</a:t>
            </a:r>
            <a:r>
              <a:rPr lang="it-IT" sz="2000" dirty="0"/>
              <a:t> </a:t>
            </a:r>
            <a:r>
              <a:rPr lang="it-IT" sz="2000" dirty="0" err="1"/>
              <a:t>variable</a:t>
            </a:r>
            <a:r>
              <a:rPr lang="it-IT" sz="2000" dirty="0"/>
              <a:t> (Y) and </a:t>
            </a:r>
            <a:r>
              <a:rPr lang="it-IT" sz="2000" dirty="0" err="1"/>
              <a:t>predictors</a:t>
            </a:r>
            <a:r>
              <a:rPr lang="it-IT" sz="2000" dirty="0"/>
              <a:t> (A,B,C). </a:t>
            </a:r>
            <a:r>
              <a:rPr lang="it-IT" sz="2000" dirty="0" err="1"/>
              <a:t>NB_start</a:t>
            </a:r>
            <a:r>
              <a:rPr lang="it-IT" sz="2000" dirty="0"/>
              <a:t> with  </a:t>
            </a:r>
            <a:r>
              <a:rPr lang="it-IT" sz="2000" b="1" dirty="0"/>
              <a:t>ALL</a:t>
            </a:r>
            <a:r>
              <a:rPr lang="it-IT" sz="2000" dirty="0"/>
              <a:t> </a:t>
            </a:r>
            <a:r>
              <a:rPr lang="it-IT" sz="2000" dirty="0" err="1"/>
              <a:t>predictorS</a:t>
            </a:r>
            <a:r>
              <a:rPr lang="it-IT" sz="2000" dirty="0"/>
              <a:t> and DISCARD THE LESS SIGNIFICANT USING THE PERMUTATIONS MODEL AND P-VALUE OF GLMS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Run</a:t>
            </a:r>
            <a:r>
              <a:rPr lang="it-IT" sz="2000" dirty="0"/>
              <a:t> the model glm(Y~A+B+C)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Exclude</a:t>
            </a:r>
            <a:r>
              <a:rPr lang="it-IT" sz="2000" dirty="0"/>
              <a:t> the </a:t>
            </a:r>
            <a:r>
              <a:rPr lang="it-IT" sz="2000" dirty="0" err="1"/>
              <a:t>predictor</a:t>
            </a:r>
            <a:r>
              <a:rPr lang="it-IT" sz="2000" dirty="0"/>
              <a:t> </a:t>
            </a:r>
            <a:r>
              <a:rPr lang="it-IT" sz="2000" dirty="0" err="1"/>
              <a:t>less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Try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different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combinations</a:t>
            </a:r>
            <a:r>
              <a:rPr lang="it-IT" sz="2000" dirty="0">
                <a:sym typeface="Wingdings" panose="05000000000000000000" pitchFamily="2" charset="2"/>
              </a:rPr>
              <a:t> (Y~A+B; Y~A+C, Y~B+C)</a:t>
            </a:r>
          </a:p>
          <a:p>
            <a:pPr marL="342907" indent="-342907">
              <a:buFont typeface="+mj-lt"/>
              <a:buAutoNum type="arabicPeriod"/>
            </a:pPr>
            <a:endParaRPr lang="it-IT" sz="2000" dirty="0">
              <a:sym typeface="Wingdings" panose="05000000000000000000" pitchFamily="2" charset="2"/>
            </a:endParaRPr>
          </a:p>
          <a:p>
            <a:r>
              <a:rPr lang="it-IT" sz="2000" dirty="0">
                <a:sym typeface="Wingdings" panose="05000000000000000000" pitchFamily="2" charset="2"/>
              </a:rPr>
              <a:t>An alternative way </a:t>
            </a:r>
            <a:r>
              <a:rPr lang="it-IT" sz="2000" dirty="0" err="1">
                <a:sym typeface="Wingdings" panose="05000000000000000000" pitchFamily="2" charset="2"/>
              </a:rPr>
              <a:t>is</a:t>
            </a:r>
            <a:r>
              <a:rPr lang="it-IT" sz="2000" dirty="0">
                <a:sym typeface="Wingdings" panose="05000000000000000000" pitchFamily="2" charset="2"/>
              </a:rPr>
              <a:t> to use the </a:t>
            </a:r>
            <a:r>
              <a:rPr lang="it-IT" sz="2000" dirty="0" err="1">
                <a:sym typeface="Wingdings" panose="05000000000000000000" pitchFamily="2" charset="2"/>
              </a:rPr>
              <a:t>function</a:t>
            </a:r>
            <a:r>
              <a:rPr lang="it-IT" sz="2000" dirty="0">
                <a:sym typeface="Wingdings" panose="05000000000000000000" pitchFamily="2" charset="2"/>
              </a:rPr>
              <a:t> step() with glm. </a:t>
            </a:r>
            <a:r>
              <a:rPr lang="it-IT" sz="2000" dirty="0" err="1">
                <a:sym typeface="Wingdings" panose="05000000000000000000" pitchFamily="2" charset="2"/>
              </a:rPr>
              <a:t>It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will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automatically</a:t>
            </a:r>
            <a:r>
              <a:rPr lang="it-IT" sz="2000" dirty="0">
                <a:sym typeface="Wingdings" panose="05000000000000000000" pitchFamily="2" charset="2"/>
              </a:rPr>
              <a:t> check the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lower</a:t>
            </a:r>
            <a:r>
              <a:rPr lang="it-IT" sz="2000" dirty="0">
                <a:sym typeface="Wingdings" panose="05000000000000000000" pitchFamily="2" charset="2"/>
              </a:rPr>
              <a:t> AIC (</a:t>
            </a:r>
            <a:r>
              <a:rPr lang="it-IT" sz="2000" dirty="0">
                <a:hlinkClick r:id="rId2"/>
              </a:rPr>
              <a:t>step </a:t>
            </a:r>
            <a:r>
              <a:rPr lang="it-IT" sz="2000" dirty="0" err="1">
                <a:hlinkClick r:id="rId2"/>
              </a:rPr>
              <a:t>function</a:t>
            </a:r>
            <a:r>
              <a:rPr lang="it-IT" sz="2000" dirty="0">
                <a:hlinkClick r:id="rId2"/>
              </a:rPr>
              <a:t> – </a:t>
            </a:r>
            <a:r>
              <a:rPr lang="it-IT" sz="2000" dirty="0" err="1">
                <a:hlinkClick r:id="rId2"/>
              </a:rPr>
              <a:t>Rdocumentation</a:t>
            </a:r>
            <a:r>
              <a:rPr lang="it-IT" sz="2000" dirty="0"/>
              <a:t>) tutorial in : </a:t>
            </a:r>
            <a:r>
              <a:rPr lang="it-IT" sz="2000" dirty="0">
                <a:hlinkClick r:id="rId3"/>
              </a:rPr>
              <a:t>2101f11StepwiseLogisticR (toronto.edu)</a:t>
            </a:r>
            <a:endParaRPr lang="it-IT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DB12C-F49E-4C80-A219-0F67F7DE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14</a:t>
            </a:fld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772A81-1CED-4803-A24F-E82CDCA94F40}"/>
              </a:ext>
            </a:extLst>
          </p:cNvPr>
          <p:cNvSpPr txBox="1"/>
          <p:nvPr/>
        </p:nvSpPr>
        <p:spPr>
          <a:xfrm>
            <a:off x="280284" y="4383358"/>
            <a:ext cx="102761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hlinkClick r:id="rId4"/>
              </a:rPr>
              <a:t>dredge</a:t>
            </a:r>
            <a:r>
              <a:rPr lang="it-IT" dirty="0">
                <a:hlinkClick r:id="rId4"/>
              </a:rPr>
              <a:t> </a:t>
            </a:r>
            <a:r>
              <a:rPr lang="it-IT" dirty="0" err="1">
                <a:hlinkClick r:id="rId4"/>
              </a:rPr>
              <a:t>function</a:t>
            </a:r>
            <a:r>
              <a:rPr lang="it-IT" dirty="0">
                <a:hlinkClick r:id="rId4"/>
              </a:rPr>
              <a:t> – </a:t>
            </a:r>
            <a:r>
              <a:rPr lang="it-IT" dirty="0" err="1">
                <a:hlinkClick r:id="rId4"/>
              </a:rPr>
              <a:t>Rdocumentation</a:t>
            </a:r>
            <a:r>
              <a:rPr lang="it-IT" dirty="0"/>
              <a:t>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 err="1">
                <a:sym typeface="Wingdings" panose="05000000000000000000" pitchFamily="2" charset="2"/>
              </a:rPr>
              <a:t>function</a:t>
            </a:r>
            <a:r>
              <a:rPr lang="it-IT" dirty="0">
                <a:sym typeface="Wingdings" panose="05000000000000000000" pitchFamily="2" charset="2"/>
              </a:rPr>
              <a:t> in R </a:t>
            </a:r>
            <a:r>
              <a:rPr lang="it-IT" dirty="0" err="1">
                <a:sym typeface="Wingdings" panose="05000000000000000000" pitchFamily="2" charset="2"/>
              </a:rPr>
              <a:t>that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select</a:t>
            </a:r>
            <a:r>
              <a:rPr lang="it-IT" dirty="0">
                <a:sym typeface="Wingdings" panose="05000000000000000000" pitchFamily="2" charset="2"/>
              </a:rPr>
              <a:t> the best model to </a:t>
            </a:r>
            <a:r>
              <a:rPr lang="it-IT" dirty="0" err="1">
                <a:sym typeface="Wingdings" panose="05000000000000000000" pitchFamily="2" charset="2"/>
              </a:rPr>
              <a:t>fit</a:t>
            </a:r>
            <a:r>
              <a:rPr lang="it-IT" dirty="0">
                <a:sym typeface="Wingdings" panose="05000000000000000000" pitchFamily="2" charset="2"/>
              </a:rPr>
              <a:t> </a:t>
            </a:r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8F9C88-3C3D-4C20-8630-2B80AB8AFC78}"/>
              </a:ext>
            </a:extLst>
          </p:cNvPr>
          <p:cNvSpPr txBox="1"/>
          <p:nvPr/>
        </p:nvSpPr>
        <p:spPr>
          <a:xfrm>
            <a:off x="113762" y="484465"/>
            <a:ext cx="298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SUBTRACTING METHOD</a:t>
            </a:r>
          </a:p>
        </p:txBody>
      </p:sp>
    </p:spTree>
    <p:extLst>
      <p:ext uri="{BB962C8B-B14F-4D97-AF65-F5344CB8AC3E}">
        <p14:creationId xmlns:p14="http://schemas.microsoft.com/office/powerpoint/2010/main" val="3328908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6AA162-6E72-44C0-AB83-C381B9B87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15</a:t>
            </a:fld>
            <a:endParaRPr lang="it-IT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0C6713-22D4-4E8B-BE7B-37B8716DF42B}"/>
              </a:ext>
            </a:extLst>
          </p:cNvPr>
          <p:cNvSpPr/>
          <p:nvPr/>
        </p:nvSpPr>
        <p:spPr>
          <a:xfrm>
            <a:off x="5229181" y="64115"/>
            <a:ext cx="18555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CA17B2-23B8-4EFF-8EB8-C01B413E8FB3}"/>
              </a:ext>
            </a:extLst>
          </p:cNvPr>
          <p:cNvSpPr txBox="1"/>
          <p:nvPr/>
        </p:nvSpPr>
        <p:spPr>
          <a:xfrm>
            <a:off x="237392" y="1107831"/>
            <a:ext cx="117172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&gt;</a:t>
            </a:r>
            <a:r>
              <a:rPr lang="it-IT" dirty="0" err="1"/>
              <a:t>fullmod</a:t>
            </a:r>
            <a:r>
              <a:rPr lang="it-IT" dirty="0"/>
              <a:t>= glm(Y~A+B+C)</a:t>
            </a:r>
          </a:p>
          <a:p>
            <a:r>
              <a:rPr lang="it-IT" dirty="0"/>
              <a:t>&gt;</a:t>
            </a:r>
            <a:r>
              <a:rPr lang="it-IT" dirty="0" err="1"/>
              <a:t>summary</a:t>
            </a:r>
            <a:r>
              <a:rPr lang="it-IT" dirty="0"/>
              <a:t>(</a:t>
            </a:r>
            <a:r>
              <a:rPr lang="it-IT" dirty="0" err="1"/>
              <a:t>fullmod</a:t>
            </a:r>
            <a:r>
              <a:rPr lang="it-IT" dirty="0"/>
              <a:t>)</a:t>
            </a:r>
            <a:r>
              <a:rPr lang="it-IT" dirty="0">
                <a:sym typeface="Wingdings" panose="05000000000000000000" pitchFamily="2" charset="2"/>
              </a:rPr>
              <a:t> in questo modo vedi i risultati in termini di Estimate (probabilità, significatività (***) e l’ AIC (più piccolo è meglio è)</a:t>
            </a:r>
          </a:p>
          <a:p>
            <a:endParaRPr lang="it-IT" dirty="0">
              <a:sym typeface="Wingdings" panose="05000000000000000000" pitchFamily="2" charset="2"/>
            </a:endParaRPr>
          </a:p>
          <a:p>
            <a:r>
              <a:rPr lang="it-IT" dirty="0">
                <a:sym typeface="Wingdings" panose="05000000000000000000" pitchFamily="2" charset="2"/>
              </a:rPr>
              <a:t>Inserendo Mod nella funzione step accade questo:</a:t>
            </a:r>
          </a:p>
          <a:p>
            <a:r>
              <a:rPr lang="it-IT" dirty="0">
                <a:sym typeface="Wingdings" panose="05000000000000000000" pitchFamily="2" charset="2"/>
              </a:rPr>
              <a:t>&gt;step(</a:t>
            </a:r>
            <a:r>
              <a:rPr lang="it-IT" dirty="0" err="1"/>
              <a:t>fullmod</a:t>
            </a:r>
            <a:r>
              <a:rPr lang="it-IT" dirty="0">
                <a:sym typeface="Wingdings" panose="05000000000000000000" pitchFamily="2" charset="2"/>
              </a:rPr>
              <a:t>)</a:t>
            </a:r>
          </a:p>
          <a:p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C8CD7-0B71-4CAB-B0BA-C024AFBBA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92" y="2990727"/>
            <a:ext cx="6295293" cy="341227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1D86CB-87A7-4CB3-93AB-B793F39CE13A}"/>
              </a:ext>
            </a:extLst>
          </p:cNvPr>
          <p:cNvSpPr/>
          <p:nvPr/>
        </p:nvSpPr>
        <p:spPr>
          <a:xfrm>
            <a:off x="855785" y="3139156"/>
            <a:ext cx="1025769" cy="23709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7355524-CB96-4557-A2A6-835F8AE829AA}"/>
              </a:ext>
            </a:extLst>
          </p:cNvPr>
          <p:cNvCxnSpPr>
            <a:stCxn id="9" idx="3"/>
          </p:cNvCxnSpPr>
          <p:nvPr/>
        </p:nvCxnSpPr>
        <p:spPr>
          <a:xfrm flipV="1">
            <a:off x="1881554" y="2778369"/>
            <a:ext cx="5052646" cy="47933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4D06C-E90F-400F-93DC-115187A29DE6}"/>
              </a:ext>
            </a:extLst>
          </p:cNvPr>
          <p:cNvSpPr txBox="1"/>
          <p:nvPr/>
        </p:nvSpPr>
        <p:spPr>
          <a:xfrm>
            <a:off x="7084754" y="2573215"/>
            <a:ext cx="467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1. AIC di partenza con tutti e tre i parametri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927ADA-9BE5-4D35-89A5-ED4BA514E0F3}"/>
              </a:ext>
            </a:extLst>
          </p:cNvPr>
          <p:cNvSpPr/>
          <p:nvPr/>
        </p:nvSpPr>
        <p:spPr>
          <a:xfrm>
            <a:off x="87923" y="3862754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5DCC60-1876-4F8F-821F-8E2E2B9804CF}"/>
              </a:ext>
            </a:extLst>
          </p:cNvPr>
          <p:cNvCxnSpPr>
            <a:cxnSpLocks/>
          </p:cNvCxnSpPr>
          <p:nvPr/>
        </p:nvCxnSpPr>
        <p:spPr>
          <a:xfrm flipV="1">
            <a:off x="3499338" y="3688826"/>
            <a:ext cx="3182816" cy="254703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7D1659F-B448-490C-BCEF-82201176F08B}"/>
              </a:ext>
            </a:extLst>
          </p:cNvPr>
          <p:cNvSpPr txBox="1"/>
          <p:nvPr/>
        </p:nvSpPr>
        <p:spPr>
          <a:xfrm>
            <a:off x="6666577" y="3458308"/>
            <a:ext cx="5509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2. Se il modello mantiene tutti e tre i parametri. L’AIC è 1011.1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C80A166-BB89-4E73-A83C-711C24E860A7}"/>
              </a:ext>
            </a:extLst>
          </p:cNvPr>
          <p:cNvSpPr/>
          <p:nvPr/>
        </p:nvSpPr>
        <p:spPr>
          <a:xfrm>
            <a:off x="87923" y="4036683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799553D-8C32-49F6-8A1A-25C77E992B74}"/>
              </a:ext>
            </a:extLst>
          </p:cNvPr>
          <p:cNvCxnSpPr>
            <a:cxnSpLocks/>
          </p:cNvCxnSpPr>
          <p:nvPr/>
        </p:nvCxnSpPr>
        <p:spPr>
          <a:xfrm flipV="1">
            <a:off x="3499338" y="3871547"/>
            <a:ext cx="3182816" cy="254703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1ADE1CE-3E09-4C16-9612-AEB574AA6092}"/>
              </a:ext>
            </a:extLst>
          </p:cNvPr>
          <p:cNvSpPr txBox="1"/>
          <p:nvPr/>
        </p:nvSpPr>
        <p:spPr>
          <a:xfrm>
            <a:off x="6666577" y="3718946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3. Se il modello toglie «</a:t>
            </a:r>
            <a:r>
              <a:rPr lang="it-IT" sz="1600" dirty="0" err="1"/>
              <a:t>parent_rank_node</a:t>
            </a:r>
            <a:r>
              <a:rPr lang="it-IT" sz="1600" dirty="0"/>
              <a:t>». L’AIC è 1012.9 </a:t>
            </a:r>
            <a:r>
              <a:rPr lang="it-IT" sz="1600" b="1" dirty="0"/>
              <a:t>quindi più alto e quindi peggiore</a:t>
            </a:r>
            <a:endParaRPr lang="it-IT" sz="1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90AC92-5988-4B71-A817-A9A5A7950B2E}"/>
              </a:ext>
            </a:extLst>
          </p:cNvPr>
          <p:cNvSpPr/>
          <p:nvPr/>
        </p:nvSpPr>
        <p:spPr>
          <a:xfrm>
            <a:off x="87923" y="4211443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9618F75-9293-44C3-8ED1-21443A2824AA}"/>
              </a:ext>
            </a:extLst>
          </p:cNvPr>
          <p:cNvCxnSpPr>
            <a:cxnSpLocks/>
          </p:cNvCxnSpPr>
          <p:nvPr/>
        </p:nvCxnSpPr>
        <p:spPr>
          <a:xfrm>
            <a:off x="3507669" y="4278851"/>
            <a:ext cx="3174485" cy="5499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ED7F3B-16CF-449E-B23E-5061367AE957}"/>
              </a:ext>
            </a:extLst>
          </p:cNvPr>
          <p:cNvSpPr txBox="1"/>
          <p:nvPr/>
        </p:nvSpPr>
        <p:spPr>
          <a:xfrm>
            <a:off x="6682154" y="4274467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4. Se il modello toglie «</a:t>
            </a:r>
            <a:r>
              <a:rPr lang="it-IT" sz="1600" dirty="0" err="1"/>
              <a:t>parent_length_cm</a:t>
            </a:r>
            <a:r>
              <a:rPr lang="it-IT" sz="1600" dirty="0"/>
              <a:t>». L’AIC è 1015.2 </a:t>
            </a:r>
            <a:r>
              <a:rPr lang="it-IT" sz="1600" b="1" dirty="0"/>
              <a:t>quindi più alto e quindi peggiore</a:t>
            </a:r>
            <a:endParaRPr lang="it-IT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C18FE3A-8998-4C8F-86D4-4F18C020AC91}"/>
              </a:ext>
            </a:extLst>
          </p:cNvPr>
          <p:cNvSpPr/>
          <p:nvPr/>
        </p:nvSpPr>
        <p:spPr>
          <a:xfrm>
            <a:off x="79670" y="4369906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0D0B4E6-FDFE-466D-B081-0A7DFC5CED7E}"/>
              </a:ext>
            </a:extLst>
          </p:cNvPr>
          <p:cNvCxnSpPr>
            <a:cxnSpLocks/>
          </p:cNvCxnSpPr>
          <p:nvPr/>
        </p:nvCxnSpPr>
        <p:spPr>
          <a:xfrm>
            <a:off x="3491085" y="4444060"/>
            <a:ext cx="3159915" cy="55672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0509417-ACE2-482A-8084-E8E7FEB88A9B}"/>
              </a:ext>
            </a:extLst>
          </p:cNvPr>
          <p:cNvSpPr txBox="1"/>
          <p:nvPr/>
        </p:nvSpPr>
        <p:spPr>
          <a:xfrm>
            <a:off x="6666577" y="4839415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5. Se il modello toglie «</a:t>
            </a:r>
            <a:r>
              <a:rPr lang="it-IT" sz="1600" dirty="0" err="1"/>
              <a:t>median_distance</a:t>
            </a:r>
            <a:r>
              <a:rPr lang="it-IT" sz="1600" dirty="0"/>
              <a:t>». L’AIC è 1042.5 </a:t>
            </a:r>
            <a:r>
              <a:rPr lang="it-IT" sz="1600" b="1" dirty="0"/>
              <a:t>quindi più alto e quindi peggiore</a:t>
            </a:r>
            <a:endParaRPr lang="it-IT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11C865-91AB-44EF-A562-553020A678BE}"/>
              </a:ext>
            </a:extLst>
          </p:cNvPr>
          <p:cNvSpPr txBox="1"/>
          <p:nvPr/>
        </p:nvSpPr>
        <p:spPr>
          <a:xfrm>
            <a:off x="6651000" y="5637376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u="sng" dirty="0">
                <a:highlight>
                  <a:srgbClr val="FFFF00"/>
                </a:highlight>
              </a:rPr>
              <a:t>Quindi in sostanza, quello con tutti e tre i parametri è il migliore!!</a:t>
            </a:r>
          </a:p>
        </p:txBody>
      </p:sp>
    </p:spTree>
    <p:extLst>
      <p:ext uri="{BB962C8B-B14F-4D97-AF65-F5344CB8AC3E}">
        <p14:creationId xmlns:p14="http://schemas.microsoft.com/office/powerpoint/2010/main" val="1611845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how</a:t>
                </a:r>
                <a:r>
                  <a:rPr lang="it-IT" sz="1500" dirty="0"/>
                  <a:t> </a:t>
                </a:r>
                <a:r>
                  <a:rPr lang="it-IT" sz="1500" dirty="0" err="1"/>
                  <a:t>many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buds</a:t>
                </a:r>
                <a:r>
                  <a:rPr lang="it-IT" sz="1500" dirty="0"/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32C745E5-6F19-4843-86BB-10F09473B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5" t="3746" r="51526" b="75378"/>
          <a:stretch/>
        </p:blipFill>
        <p:spPr>
          <a:xfrm>
            <a:off x="2808297" y="499924"/>
            <a:ext cx="1132824" cy="8038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FF2CDAC-4050-4879-B59D-4D3B86A36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291" y="414441"/>
            <a:ext cx="798918" cy="1104825"/>
          </a:xfrm>
          <a:prstGeom prst="rect">
            <a:avLst/>
          </a:prstGeom>
        </p:spPr>
      </p:pic>
      <p:pic>
        <p:nvPicPr>
          <p:cNvPr id="41" name="Picture 8" descr="Happy smiling funny cute hazelnut Royalty Free Vector Image">
            <a:extLst>
              <a:ext uri="{FF2B5EF4-FFF2-40B4-BE49-F238E27FC236}">
                <a16:creationId xmlns:a16="http://schemas.microsoft.com/office/drawing/2014/main" id="{9851058B-1D6E-4D2D-BF1B-6686B24F6D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91"/>
          <a:stretch/>
        </p:blipFill>
        <p:spPr bwMode="auto">
          <a:xfrm>
            <a:off x="7227012" y="784073"/>
            <a:ext cx="524331" cy="47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Existence of B (0,1)?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3663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756523" y="120231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AD3F93-647B-4CCC-9B5A-CFD142C6E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865" y="151669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1499EC-538D-4CB3-B27D-B15C296D4D45}"/>
              </a:ext>
            </a:extLst>
          </p:cNvPr>
          <p:cNvSpPr/>
          <p:nvPr/>
        </p:nvSpPr>
        <p:spPr>
          <a:xfrm>
            <a:off x="8753334" y="212915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BC6041-DF92-430A-B77A-BA66253119DE}"/>
              </a:ext>
            </a:extLst>
          </p:cNvPr>
          <p:cNvSpPr txBox="1"/>
          <p:nvPr/>
        </p:nvSpPr>
        <p:spPr>
          <a:xfrm>
            <a:off x="2780306" y="2035535"/>
            <a:ext cx="4898004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missing</a:t>
            </a:r>
            <a:r>
              <a:rPr lang="it-IT" sz="2520" dirty="0">
                <a:highlight>
                  <a:srgbClr val="FFFF00"/>
                </a:highlight>
              </a:rPr>
              <a:t> the info </a:t>
            </a:r>
            <a:r>
              <a:rPr lang="it-IT" sz="2520" dirty="0" err="1">
                <a:highlight>
                  <a:srgbClr val="FFFF00"/>
                </a:highlight>
              </a:rPr>
              <a:t>regarding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distributio</a:t>
            </a:r>
            <a:r>
              <a:rPr lang="it-IT" sz="2520" dirty="0">
                <a:highlight>
                  <a:srgbClr val="FFFF00"/>
                </a:highlight>
              </a:rPr>
              <a:t>: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 err="1">
                <a:highlight>
                  <a:srgbClr val="FFFF00"/>
                </a:highlight>
              </a:rPr>
              <a:t>Acquisition</a:t>
            </a:r>
            <a:r>
              <a:rPr lang="it-IT" sz="2520" dirty="0">
                <a:highlight>
                  <a:srgbClr val="FFFF00"/>
                </a:highlight>
              </a:rPr>
              <a:t> of data in </a:t>
            </a:r>
            <a:r>
              <a:rPr lang="it-IT" sz="2520" dirty="0" err="1">
                <a:highlight>
                  <a:srgbClr val="FFFF00"/>
                </a:highlight>
              </a:rPr>
              <a:t>summer</a:t>
            </a:r>
            <a:r>
              <a:rPr lang="it-IT" sz="2520" dirty="0">
                <a:highlight>
                  <a:srgbClr val="FFFF00"/>
                </a:highlight>
              </a:rPr>
              <a:t> 2022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789C54-0D72-4537-BCB5-405F5EEEC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4548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FBFA43-157B-4F1A-87B1-0BFA7CC6EBBD}"/>
              </a:ext>
            </a:extLst>
          </p:cNvPr>
          <p:cNvSpPr txBox="1"/>
          <p:nvPr/>
        </p:nvSpPr>
        <p:spPr>
          <a:xfrm>
            <a:off x="931985" y="344587"/>
            <a:ext cx="10802815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Because</a:t>
            </a:r>
            <a:r>
              <a:rPr lang="it-IT" sz="2520" dirty="0"/>
              <a:t> sylleptic are </a:t>
            </a:r>
            <a:r>
              <a:rPr lang="it-IT" sz="2520" dirty="0" err="1"/>
              <a:t>distributed</a:t>
            </a:r>
            <a:r>
              <a:rPr lang="it-IT" sz="2520" dirty="0"/>
              <a:t> in the </a:t>
            </a:r>
            <a:r>
              <a:rPr lang="it-IT" sz="2520" dirty="0" err="1"/>
              <a:t>median</a:t>
            </a:r>
            <a:r>
              <a:rPr lang="it-IT" sz="2520" dirty="0"/>
              <a:t> zone </a:t>
            </a:r>
            <a:r>
              <a:rPr lang="it-IT" sz="2520" dirty="0" err="1"/>
              <a:t>along</a:t>
            </a:r>
            <a:r>
              <a:rPr lang="it-IT" sz="2520" dirty="0"/>
              <a:t> the </a:t>
            </a:r>
            <a:r>
              <a:rPr lang="it-IT" sz="2520" dirty="0" err="1"/>
              <a:t>parent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r>
              <a:rPr lang="it-IT" sz="2520" dirty="0"/>
              <a:t>, the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does</a:t>
            </a:r>
            <a:r>
              <a:rPr lang="it-IT" sz="2520" dirty="0"/>
              <a:t> </a:t>
            </a:r>
            <a:r>
              <a:rPr lang="it-IT" sz="2520" dirty="0" err="1"/>
              <a:t>not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a linear </a:t>
            </a:r>
            <a:r>
              <a:rPr lang="it-IT" sz="2520" dirty="0" err="1"/>
              <a:t>effect</a:t>
            </a:r>
            <a:r>
              <a:rPr lang="it-IT" sz="2520" dirty="0"/>
              <a:t>:</a:t>
            </a:r>
          </a:p>
          <a:p>
            <a:pPr algn="ctr"/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compute for </a:t>
            </a:r>
            <a:r>
              <a:rPr lang="it-IT" sz="2520" dirty="0" err="1"/>
              <a:t>each</a:t>
            </a:r>
            <a:r>
              <a:rPr lang="it-IT" sz="2520" dirty="0"/>
              <a:t> </a:t>
            </a:r>
            <a:r>
              <a:rPr lang="it-IT" sz="2520" dirty="0" err="1"/>
              <a:t>bud</a:t>
            </a:r>
            <a:r>
              <a:rPr lang="it-IT" sz="2520" dirty="0"/>
              <a:t> the </a:t>
            </a:r>
            <a:r>
              <a:rPr lang="it-IT" sz="2520" dirty="0" err="1"/>
              <a:t>distance</a:t>
            </a:r>
            <a:r>
              <a:rPr lang="it-IT" sz="2520" dirty="0"/>
              <a:t> to the 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extremities</a:t>
            </a:r>
            <a:r>
              <a:rPr lang="it-IT" sz="2520" dirty="0"/>
              <a:t>, 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r>
              <a:rPr lang="it-IT" sz="2520" b="1" u="sng" dirty="0"/>
              <a:t>0 </a:t>
            </a:r>
            <a:r>
              <a:rPr lang="it-IT" sz="2520" b="1" u="sng" dirty="0" err="1"/>
              <a:t>is</a:t>
            </a:r>
            <a:r>
              <a:rPr lang="it-IT" sz="2520" b="1" u="sng" dirty="0"/>
              <a:t> the </a:t>
            </a:r>
            <a:r>
              <a:rPr lang="it-IT" sz="2520" b="1" u="sng" dirty="0" err="1"/>
              <a:t>median</a:t>
            </a:r>
            <a:r>
              <a:rPr lang="it-IT" sz="2520" b="1" u="sng" dirty="0"/>
              <a:t> </a:t>
            </a:r>
            <a:r>
              <a:rPr lang="it-IT" sz="2520" b="1" u="sng" dirty="0" err="1"/>
              <a:t>rank</a:t>
            </a:r>
            <a:r>
              <a:rPr lang="it-IT" sz="2520" b="1" u="sng" dirty="0"/>
              <a:t> of </a:t>
            </a:r>
            <a:r>
              <a:rPr lang="it-IT" sz="2520" b="1" u="sng" dirty="0" err="1"/>
              <a:t>each</a:t>
            </a:r>
            <a:r>
              <a:rPr lang="it-IT" sz="2520" b="1" u="sng" dirty="0"/>
              <a:t> </a:t>
            </a:r>
            <a:r>
              <a:rPr lang="it-IT" sz="2520" b="1" u="sng" dirty="0" err="1"/>
              <a:t>shoot</a:t>
            </a:r>
            <a:endParaRPr lang="it-IT" sz="2520" b="1" u="sng" dirty="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132CC7E0-B19E-4790-B0D8-153266F1E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08" y="2084012"/>
            <a:ext cx="5655447" cy="42415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5ED9D-D697-4609-BF53-9737351A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736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7AA699A-9B15-49EB-B822-37C8E6FC3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426" y="571994"/>
            <a:ext cx="5686058" cy="41346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5967547" y="1596199"/>
            <a:ext cx="3642360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Coef=-0.01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31183" y="142503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 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581747" y="50938"/>
            <a:ext cx="52457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length</a:t>
            </a:r>
            <a:r>
              <a:rPr lang="it-IT" sz="2500" dirty="0"/>
              <a:t>(cm)+</a:t>
            </a:r>
            <a:r>
              <a:rPr lang="it-IT" sz="2500" dirty="0" err="1"/>
              <a:t>rank_node+distance</a:t>
            </a:r>
            <a:endParaRPr lang="it-IT" sz="25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</p:cNvCxnSpPr>
          <p:nvPr/>
        </p:nvCxnSpPr>
        <p:spPr>
          <a:xfrm flipH="1">
            <a:off x="5065571" y="2334863"/>
            <a:ext cx="934454" cy="41862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B31AAC4-942F-4693-A079-742475B7B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7258" y="142503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AB53A16-B115-46C2-BB20-4AC32B21DF21}"/>
              </a:ext>
            </a:extLst>
          </p:cNvPr>
          <p:cNvSpPr/>
          <p:nvPr/>
        </p:nvSpPr>
        <p:spPr>
          <a:xfrm>
            <a:off x="10335089" y="433787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0D53C5-7EBF-4715-9194-449FDC21888B}"/>
              </a:ext>
            </a:extLst>
          </p:cNvPr>
          <p:cNvSpPr/>
          <p:nvPr/>
        </p:nvSpPr>
        <p:spPr>
          <a:xfrm>
            <a:off x="4554415" y="2379785"/>
            <a:ext cx="517018" cy="55345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164B04-F52E-4EFA-B1C1-CE6FEB632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19</a:t>
            </a:fld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701B14-6BAF-4242-83C8-E6D774FD5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0025" y="3173029"/>
            <a:ext cx="5756340" cy="3027041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27881DF-3FD6-405F-B48B-3E22846C2F62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AIC=1011.1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A3E3A3-FE35-42AC-9E17-F7A19435A3FA}"/>
              </a:ext>
            </a:extLst>
          </p:cNvPr>
          <p:cNvSpPr txBox="1"/>
          <p:nvPr/>
        </p:nvSpPr>
        <p:spPr>
          <a:xfrm>
            <a:off x="61693" y="5621351"/>
            <a:ext cx="5351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u="sng" dirty="0" err="1"/>
              <a:t>It</a:t>
            </a:r>
            <a:r>
              <a:rPr lang="it-IT" u="sng" dirty="0"/>
              <a:t> </a:t>
            </a:r>
            <a:r>
              <a:rPr lang="it-IT" u="sng" dirty="0" err="1"/>
              <a:t>seems</a:t>
            </a:r>
            <a:r>
              <a:rPr lang="it-IT" u="sng" dirty="0"/>
              <a:t> to be the best model. </a:t>
            </a:r>
            <a:r>
              <a:rPr lang="it-IT" u="sng" dirty="0" err="1"/>
              <a:t>Also</a:t>
            </a:r>
            <a:r>
              <a:rPr lang="it-IT" u="sng" dirty="0"/>
              <a:t> </a:t>
            </a:r>
            <a:r>
              <a:rPr lang="it-IT" u="sng" dirty="0" err="1"/>
              <a:t>confirmed</a:t>
            </a:r>
            <a:r>
              <a:rPr lang="it-IT" u="sng" dirty="0"/>
              <a:t> by STEP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8EC921-64B0-4B1C-B5DC-8869749B9CF9}"/>
              </a:ext>
            </a:extLst>
          </p:cNvPr>
          <p:cNvSpPr/>
          <p:nvPr/>
        </p:nvSpPr>
        <p:spPr>
          <a:xfrm>
            <a:off x="8305798" y="3909647"/>
            <a:ext cx="562709" cy="676548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C8D9D23-3AEF-49A5-A92C-F95AD81A4DA7}"/>
              </a:ext>
            </a:extLst>
          </p:cNvPr>
          <p:cNvCxnSpPr>
            <a:cxnSpLocks/>
          </p:cNvCxnSpPr>
          <p:nvPr/>
        </p:nvCxnSpPr>
        <p:spPr>
          <a:xfrm flipH="1">
            <a:off x="5272444" y="4575506"/>
            <a:ext cx="3033354" cy="123051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miley Face 24">
            <a:extLst>
              <a:ext uri="{FF2B5EF4-FFF2-40B4-BE49-F238E27FC236}">
                <a16:creationId xmlns:a16="http://schemas.microsoft.com/office/drawing/2014/main" id="{351A7A08-AE9E-400E-A402-1A0F0D9393A7}"/>
              </a:ext>
            </a:extLst>
          </p:cNvPr>
          <p:cNvSpPr/>
          <p:nvPr/>
        </p:nvSpPr>
        <p:spPr>
          <a:xfrm>
            <a:off x="1865604" y="5117123"/>
            <a:ext cx="432391" cy="369332"/>
          </a:xfrm>
          <a:prstGeom prst="smileyFac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9643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57E4D9D-F677-498D-8E04-80AECAA5BEA9}"/>
              </a:ext>
            </a:extLst>
          </p:cNvPr>
          <p:cNvGrpSpPr/>
          <p:nvPr/>
        </p:nvGrpSpPr>
        <p:grpSpPr>
          <a:xfrm>
            <a:off x="3267537" y="1337312"/>
            <a:ext cx="5634940" cy="4680263"/>
            <a:chOff x="2891642" y="543420"/>
            <a:chExt cx="6042560" cy="4883603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2744576-E059-4D30-B5D9-7A7194E6624F}"/>
                </a:ext>
              </a:extLst>
            </p:cNvPr>
            <p:cNvCxnSpPr/>
            <p:nvPr/>
          </p:nvCxnSpPr>
          <p:spPr>
            <a:xfrm>
              <a:off x="3257797" y="5427023"/>
              <a:ext cx="5676405" cy="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7B3C442-F8E2-4071-B859-0AA9E9CED8ED}"/>
                </a:ext>
              </a:extLst>
            </p:cNvPr>
            <p:cNvCxnSpPr>
              <a:cxnSpLocks/>
            </p:cNvCxnSpPr>
            <p:nvPr/>
          </p:nvCxnSpPr>
          <p:spPr>
            <a:xfrm>
              <a:off x="4857008" y="1330036"/>
              <a:ext cx="967839" cy="409698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9A4F322-6B92-4C5D-8160-E0281AEC976E}"/>
                </a:ext>
              </a:extLst>
            </p:cNvPr>
            <p:cNvCxnSpPr>
              <a:cxnSpLocks/>
            </p:cNvCxnSpPr>
            <p:nvPr/>
          </p:nvCxnSpPr>
          <p:spPr>
            <a:xfrm>
              <a:off x="5605153" y="779813"/>
              <a:ext cx="283029" cy="464721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B839F29-8203-4002-AF05-B963C9EDB5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4644" y="1118260"/>
              <a:ext cx="971797" cy="4308763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5F9F04-BE42-4EB0-BE4F-858762EDF5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52456" y="2626426"/>
              <a:ext cx="1472539" cy="280059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AF39CE6-CDBA-44FB-BC1F-0DE7BBEE5F4D}"/>
                </a:ext>
              </a:extLst>
            </p:cNvPr>
            <p:cNvCxnSpPr>
              <a:cxnSpLocks/>
            </p:cNvCxnSpPr>
            <p:nvPr/>
          </p:nvCxnSpPr>
          <p:spPr>
            <a:xfrm>
              <a:off x="4085110" y="2856016"/>
              <a:ext cx="1763486" cy="2571006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CD022FE-C329-4583-96AB-DD8B2873FF6C}"/>
                </a:ext>
              </a:extLst>
            </p:cNvPr>
            <p:cNvCxnSpPr>
              <a:cxnSpLocks/>
            </p:cNvCxnSpPr>
            <p:nvPr/>
          </p:nvCxnSpPr>
          <p:spPr>
            <a:xfrm>
              <a:off x="4862946" y="2786743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F218A1B-1A76-4F7E-A174-E36B3A3D528C}"/>
                </a:ext>
              </a:extLst>
            </p:cNvPr>
            <p:cNvCxnSpPr>
              <a:cxnSpLocks/>
            </p:cNvCxnSpPr>
            <p:nvPr/>
          </p:nvCxnSpPr>
          <p:spPr>
            <a:xfrm>
              <a:off x="4393869" y="2043050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AB0F4A-A27E-435F-BF69-900E69BCF46D}"/>
                </a:ext>
              </a:extLst>
            </p:cNvPr>
            <p:cNvCxnSpPr>
              <a:cxnSpLocks/>
            </p:cNvCxnSpPr>
            <p:nvPr/>
          </p:nvCxnSpPr>
          <p:spPr>
            <a:xfrm>
              <a:off x="6525493" y="1073234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5643F2-D493-4960-9521-2A98BA984447}"/>
                </a:ext>
              </a:extLst>
            </p:cNvPr>
            <p:cNvCxnSpPr>
              <a:cxnSpLocks/>
            </p:cNvCxnSpPr>
            <p:nvPr/>
          </p:nvCxnSpPr>
          <p:spPr>
            <a:xfrm>
              <a:off x="6923314" y="2536867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E76C631-A18E-4A40-A5BB-9A99413D79E8}"/>
                </a:ext>
              </a:extLst>
            </p:cNvPr>
            <p:cNvCxnSpPr>
              <a:cxnSpLocks/>
            </p:cNvCxnSpPr>
            <p:nvPr/>
          </p:nvCxnSpPr>
          <p:spPr>
            <a:xfrm>
              <a:off x="6222670" y="2667743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0C4ECF7-A4FE-4059-9C5D-1D4A5D7A6359}"/>
                </a:ext>
              </a:extLst>
            </p:cNvPr>
            <p:cNvCxnSpPr>
              <a:cxnSpLocks/>
            </p:cNvCxnSpPr>
            <p:nvPr/>
          </p:nvCxnSpPr>
          <p:spPr>
            <a:xfrm>
              <a:off x="5458691" y="1531671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C6A7BFC-461B-4FF8-AD15-A765E5F1B1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2811" y="1602674"/>
              <a:ext cx="381990" cy="1023752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59E82F8-F92F-4AA2-B9A5-76E62CB4AB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71411" y="2470068"/>
              <a:ext cx="280054" cy="79985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CBA8243-C20E-4FD3-AA42-7AD666FF91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99319" y="2626426"/>
              <a:ext cx="158834" cy="84117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6AE7B4-4580-4C7E-B63D-268470493028}"/>
                </a:ext>
              </a:extLst>
            </p:cNvPr>
            <p:cNvCxnSpPr>
              <a:cxnSpLocks/>
            </p:cNvCxnSpPr>
            <p:nvPr/>
          </p:nvCxnSpPr>
          <p:spPr>
            <a:xfrm>
              <a:off x="7048005" y="3621479"/>
              <a:ext cx="494802" cy="1845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31CF39A-5E80-4F02-ADBF-9BBADA7FDA2A}"/>
                </a:ext>
              </a:extLst>
            </p:cNvPr>
            <p:cNvCxnSpPr>
              <a:cxnSpLocks/>
            </p:cNvCxnSpPr>
            <p:nvPr/>
          </p:nvCxnSpPr>
          <p:spPr>
            <a:xfrm>
              <a:off x="6543306" y="4373583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9B6E2DB-FBB2-411B-9BBC-CE819D1AD760}"/>
                </a:ext>
              </a:extLst>
            </p:cNvPr>
            <p:cNvCxnSpPr>
              <a:cxnSpLocks/>
            </p:cNvCxnSpPr>
            <p:nvPr/>
          </p:nvCxnSpPr>
          <p:spPr>
            <a:xfrm>
              <a:off x="5157852" y="4672941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7CC36D1-32DC-4B01-A2F4-72CD9CE36662}"/>
                </a:ext>
              </a:extLst>
            </p:cNvPr>
            <p:cNvCxnSpPr>
              <a:cxnSpLocks/>
            </p:cNvCxnSpPr>
            <p:nvPr/>
          </p:nvCxnSpPr>
          <p:spPr>
            <a:xfrm>
              <a:off x="3938649" y="3749882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5B9483D-ED1D-4D5D-B4CD-C1FECABC9E06}"/>
                </a:ext>
              </a:extLst>
            </p:cNvPr>
            <p:cNvCxnSpPr>
              <a:cxnSpLocks/>
            </p:cNvCxnSpPr>
            <p:nvPr/>
          </p:nvCxnSpPr>
          <p:spPr>
            <a:xfrm>
              <a:off x="3485406" y="3156859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82DA500-0244-4DE6-82B2-7F6FA7E5A748}"/>
                </a:ext>
              </a:extLst>
            </p:cNvPr>
            <p:cNvCxnSpPr>
              <a:cxnSpLocks/>
            </p:cNvCxnSpPr>
            <p:nvPr/>
          </p:nvCxnSpPr>
          <p:spPr>
            <a:xfrm>
              <a:off x="2891642" y="2470068"/>
              <a:ext cx="1226124" cy="460664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529DB2A-B07A-4258-8338-42B3D5AE3D8B}"/>
                </a:ext>
              </a:extLst>
            </p:cNvPr>
            <p:cNvCxnSpPr>
              <a:cxnSpLocks/>
            </p:cNvCxnSpPr>
            <p:nvPr/>
          </p:nvCxnSpPr>
          <p:spPr>
            <a:xfrm>
              <a:off x="4110100" y="543420"/>
              <a:ext cx="816925" cy="887556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FB38D8B-1B0C-42C8-902D-275EFCAA86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98279" y="2043050"/>
              <a:ext cx="968827" cy="608488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88EEAEA-FA49-410E-B519-38B02756032A}"/>
                </a:ext>
              </a:extLst>
            </p:cNvPr>
            <p:cNvCxnSpPr>
              <a:cxnSpLocks/>
            </p:cNvCxnSpPr>
            <p:nvPr/>
          </p:nvCxnSpPr>
          <p:spPr>
            <a:xfrm>
              <a:off x="4643249" y="1908651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17F7EAB-85C6-4548-977D-A8350372C61C}"/>
                </a:ext>
              </a:extLst>
            </p:cNvPr>
            <p:cNvCxnSpPr>
              <a:cxnSpLocks/>
            </p:cNvCxnSpPr>
            <p:nvPr/>
          </p:nvCxnSpPr>
          <p:spPr>
            <a:xfrm>
              <a:off x="5153890" y="709768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C8C1B5-E599-448E-A069-3C381275DF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76803" y="1264628"/>
              <a:ext cx="1400298" cy="43994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C68D1D4-DC58-4E5E-BD3B-D93E87E98D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27074" y="386167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1B45195-6F01-4A11-A27F-703EAB6149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4455" y="351855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780DD70-3562-4730-A2B3-3BDD7AB885C0}"/>
                </a:ext>
              </a:extLst>
            </p:cNvPr>
            <p:cNvCxnSpPr>
              <a:cxnSpLocks/>
            </p:cNvCxnSpPr>
            <p:nvPr/>
          </p:nvCxnSpPr>
          <p:spPr>
            <a:xfrm>
              <a:off x="5490358" y="3449287"/>
              <a:ext cx="307276" cy="512507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1EC3AE97-612C-44FA-ADFF-9BEBB702D682}"/>
              </a:ext>
            </a:extLst>
          </p:cNvPr>
          <p:cNvSpPr/>
          <p:nvPr/>
        </p:nvSpPr>
        <p:spPr>
          <a:xfrm>
            <a:off x="2963288" y="112910"/>
            <a:ext cx="62434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Hazelnut architecture</a:t>
            </a:r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71E8FDF3-9EF9-465A-943B-B7500DBFC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2193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1EF3827-87B5-45D2-967C-E37C2BCF5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6" y="685952"/>
            <a:ext cx="8608099" cy="34054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00380" y="99018"/>
            <a:ext cx="4456708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A25FA-4AC6-4423-8D22-7B741DA09109}"/>
              </a:ext>
            </a:extLst>
          </p:cNvPr>
          <p:cNvSpPr txBox="1"/>
          <p:nvPr/>
        </p:nvSpPr>
        <p:spPr>
          <a:xfrm>
            <a:off x="4598377" y="20534"/>
            <a:ext cx="40386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Permuting</a:t>
            </a:r>
            <a:endParaRPr lang="it-IT" sz="252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689FB-C54E-40FF-AD8D-F29A1EDB246D}"/>
              </a:ext>
            </a:extLst>
          </p:cNvPr>
          <p:cNvSpPr txBox="1"/>
          <p:nvPr/>
        </p:nvSpPr>
        <p:spPr>
          <a:xfrm>
            <a:off x="2266477" y="4246108"/>
            <a:ext cx="449773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b="1" u="sng" dirty="0"/>
              <a:t>497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 (</a:t>
            </a:r>
            <a:r>
              <a:rPr lang="it-IT" sz="1500" b="1" dirty="0"/>
              <a:t>~5%)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92C5BA-9BA4-43B9-B79F-A6553F0F3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20</a:t>
            </a:fld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758911-1058-4E43-A7D7-0D702D64DE1F}"/>
              </a:ext>
            </a:extLst>
          </p:cNvPr>
          <p:cNvSpPr txBox="1"/>
          <p:nvPr/>
        </p:nvSpPr>
        <p:spPr>
          <a:xfrm>
            <a:off x="6128223" y="1664858"/>
            <a:ext cx="1148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b="1" dirty="0" err="1">
                <a:solidFill>
                  <a:schemeClr val="bg2"/>
                </a:solidFill>
              </a:rPr>
              <a:t>rank</a:t>
            </a:r>
            <a:r>
              <a:rPr lang="it-IT" sz="1800" b="1" dirty="0">
                <a:solidFill>
                  <a:schemeClr val="bg2"/>
                </a:solidFill>
              </a:rPr>
              <a:t> </a:t>
            </a:r>
            <a:r>
              <a:rPr lang="it-IT" sz="1800" b="1" dirty="0" err="1">
                <a:solidFill>
                  <a:schemeClr val="bg2"/>
                </a:solidFill>
              </a:rPr>
              <a:t>node</a:t>
            </a:r>
            <a:endParaRPr lang="it-IT" dirty="0">
              <a:solidFill>
                <a:schemeClr val="bg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36A586-1D3A-4D38-9596-249D400E4865}"/>
              </a:ext>
            </a:extLst>
          </p:cNvPr>
          <p:cNvSpPr txBox="1"/>
          <p:nvPr/>
        </p:nvSpPr>
        <p:spPr>
          <a:xfrm>
            <a:off x="2105284" y="5624879"/>
            <a:ext cx="8129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because</a:t>
            </a:r>
            <a:r>
              <a:rPr lang="it-IT" dirty="0"/>
              <a:t> the </a:t>
            </a:r>
            <a:r>
              <a:rPr lang="it-IT" dirty="0" err="1"/>
              <a:t>probability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explain</a:t>
            </a:r>
            <a:r>
              <a:rPr lang="it-IT" dirty="0"/>
              <a:t> by chance the model </a:t>
            </a:r>
            <a:r>
              <a:rPr lang="it-IT" dirty="0" err="1"/>
              <a:t>is</a:t>
            </a:r>
            <a:r>
              <a:rPr lang="it-IT" dirty="0"/>
              <a:t> ~5% (&gt;1% of </a:t>
            </a:r>
            <a:r>
              <a:rPr lang="it-IT" dirty="0" err="1"/>
              <a:t>significance</a:t>
            </a:r>
            <a:r>
              <a:rPr lang="it-IT" dirty="0"/>
              <a:t>)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from the </a:t>
            </a:r>
            <a:r>
              <a:rPr lang="it-IT" dirty="0" err="1"/>
              <a:t>equation</a:t>
            </a:r>
            <a:endParaRPr lang="it-IT" dirty="0"/>
          </a:p>
        </p:txBody>
      </p:sp>
      <p:sp>
        <p:nvSpPr>
          <p:cNvPr id="19" name="Smiley Face 18">
            <a:extLst>
              <a:ext uri="{FF2B5EF4-FFF2-40B4-BE49-F238E27FC236}">
                <a16:creationId xmlns:a16="http://schemas.microsoft.com/office/drawing/2014/main" id="{EE62D708-BAAE-4EC9-BA1E-1385BE1D03E7}"/>
              </a:ext>
            </a:extLst>
          </p:cNvPr>
          <p:cNvSpPr/>
          <p:nvPr/>
        </p:nvSpPr>
        <p:spPr>
          <a:xfrm>
            <a:off x="6788157" y="4299544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0043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79CF70B-F007-4661-B006-1A908218A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16" y="668367"/>
            <a:ext cx="5760000" cy="41857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304768" y="1599121"/>
            <a:ext cx="344095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parental_length</a:t>
            </a:r>
            <a:r>
              <a:rPr lang="it-IT" sz="2520" dirty="0"/>
              <a:t>(cm)+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D4BBA9F-180F-4A8F-8F2C-710F0979F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642" y="145807"/>
            <a:ext cx="2319042" cy="17392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D619F0-B314-44A1-BFA5-C904DFCC2EFA}"/>
              </a:ext>
            </a:extLst>
          </p:cNvPr>
          <p:cNvSpPr/>
          <p:nvPr/>
        </p:nvSpPr>
        <p:spPr>
          <a:xfrm>
            <a:off x="10304473" y="437091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5455034" y="2123905"/>
            <a:ext cx="2118073" cy="66416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5002896" y="2579077"/>
            <a:ext cx="452138" cy="41797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FA069-37A9-44B5-8B08-7DD5A8C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21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1390E-9D20-4017-9128-79325DB040A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AIC=1012.9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29ABAA-DCA1-4531-9871-52F587873A67}"/>
              </a:ext>
            </a:extLst>
          </p:cNvPr>
          <p:cNvSpPr txBox="1"/>
          <p:nvPr/>
        </p:nvSpPr>
        <p:spPr>
          <a:xfrm>
            <a:off x="6762276" y="5570978"/>
            <a:ext cx="519526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1006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10%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967C5D-1C68-4EC1-AFA5-414C987D8A39}"/>
              </a:ext>
            </a:extLst>
          </p:cNvPr>
          <p:cNvSpPr txBox="1"/>
          <p:nvPr/>
        </p:nvSpPr>
        <p:spPr>
          <a:xfrm>
            <a:off x="3167169" y="5155479"/>
            <a:ext cx="2086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 AND PERMUTATION WORSE THAN PREVIOUS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9BDA36C3-ABBA-407F-96B4-8454ECE3C534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393A75BF-6259-4B9B-A7C8-8824461553E3}"/>
              </a:ext>
            </a:extLst>
          </p:cNvPr>
          <p:cNvSpPr/>
          <p:nvPr/>
        </p:nvSpPr>
        <p:spPr>
          <a:xfrm>
            <a:off x="6244261" y="5588562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6D5127-BC3D-46E9-89DB-D7CE481B1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5686" y="3161362"/>
            <a:ext cx="5662039" cy="22939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1D3816D-DC60-4286-B362-B04EA17885B6}"/>
              </a:ext>
            </a:extLst>
          </p:cNvPr>
          <p:cNvSpPr txBox="1"/>
          <p:nvPr/>
        </p:nvSpPr>
        <p:spPr>
          <a:xfrm>
            <a:off x="411675" y="6486782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LENGTH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~10%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188268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D50D20-3A51-44BB-8F44-829AFB548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16" y="697460"/>
            <a:ext cx="5325416" cy="35546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009979" y="1420891"/>
            <a:ext cx="344095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D4BBA9F-180F-4A8F-8F2C-710F0979F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642" y="145807"/>
            <a:ext cx="2319042" cy="17392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D619F0-B314-44A1-BFA5-C904DFCC2EFA}"/>
              </a:ext>
            </a:extLst>
          </p:cNvPr>
          <p:cNvSpPr/>
          <p:nvPr/>
        </p:nvSpPr>
        <p:spPr>
          <a:xfrm>
            <a:off x="10304473" y="437091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4780958" y="1723501"/>
            <a:ext cx="2458042" cy="82725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4328820" y="2452100"/>
            <a:ext cx="452138" cy="19731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FA069-37A9-44B5-8B08-7DD5A8C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22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1390E-9D20-4017-9128-79325DB040A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AIC=1013.7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29ABAA-DCA1-4531-9871-52F587873A67}"/>
              </a:ext>
            </a:extLst>
          </p:cNvPr>
          <p:cNvSpPr txBox="1"/>
          <p:nvPr/>
        </p:nvSpPr>
        <p:spPr>
          <a:xfrm>
            <a:off x="6762276" y="5570978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967C5D-1C68-4EC1-AFA5-414C987D8A39}"/>
              </a:ext>
            </a:extLst>
          </p:cNvPr>
          <p:cNvSpPr txBox="1"/>
          <p:nvPr/>
        </p:nvSpPr>
        <p:spPr>
          <a:xfrm>
            <a:off x="3167169" y="5155479"/>
            <a:ext cx="2086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 BUT PERMUTATION BETTER THAN PREVIOUS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9BDA36C3-ABBA-407F-96B4-8454ECE3C534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393A75BF-6259-4B9B-A7C8-8824461553E3}"/>
              </a:ext>
            </a:extLst>
          </p:cNvPr>
          <p:cNvSpPr/>
          <p:nvPr/>
        </p:nvSpPr>
        <p:spPr>
          <a:xfrm>
            <a:off x="6244261" y="5588562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5C832B3-6E72-4FFD-8CEA-1C678CFB8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0340" y="2850160"/>
            <a:ext cx="6100073" cy="262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1520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852DC4-F936-45F9-9169-4F8751232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23</a:t>
            </a:fld>
            <a:endParaRPr lang="it-IT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9A99244F-5DBA-476A-A0CB-45E8F156E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963" y="555382"/>
            <a:ext cx="7315834" cy="54868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CEFF89-5F90-42E6-94A9-30DBF3891DC8}"/>
              </a:ext>
            </a:extLst>
          </p:cNvPr>
          <p:cNvSpPr txBox="1"/>
          <p:nvPr/>
        </p:nvSpPr>
        <p:spPr>
          <a:xfrm>
            <a:off x="5947576" y="5915770"/>
            <a:ext cx="1184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ighlight>
                  <a:srgbClr val="FFFF00"/>
                </a:highlight>
              </a:rPr>
              <a:t>Correggi</a:t>
            </a:r>
          </a:p>
        </p:txBody>
      </p:sp>
    </p:spTree>
    <p:extLst>
      <p:ext uri="{BB962C8B-B14F-4D97-AF65-F5344CB8AC3E}">
        <p14:creationId xmlns:p14="http://schemas.microsoft.com/office/powerpoint/2010/main" val="2716736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AAFAF7F3-7AA7-4D2B-BCCF-0C117B64C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244" y="2036445"/>
            <a:ext cx="5665618" cy="42492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62EB74-4AEA-4C31-BF6B-2A5356EC0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16" y="697460"/>
            <a:ext cx="5760000" cy="38446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009979" y="1420891"/>
            <a:ext cx="344095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(***).Coef=-4.04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</a:t>
            </a:r>
            <a:r>
              <a:rPr lang="it-IT" sz="2520" b="1" u="sng" dirty="0" err="1"/>
              <a:t>normalized</a:t>
            </a:r>
            <a:r>
              <a:rPr lang="it-IT" sz="2520" b="1" u="sng" dirty="0"/>
              <a:t> </a:t>
            </a:r>
            <a:r>
              <a:rPr lang="it-IT" sz="2520" dirty="0"/>
              <a:t>(</a:t>
            </a:r>
            <a:r>
              <a:rPr lang="it-IT" sz="2520" dirty="0" err="1"/>
              <a:t>distance</a:t>
            </a:r>
            <a:r>
              <a:rPr lang="it-IT" sz="2520" dirty="0"/>
              <a:t>/tot 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D4BBA9F-180F-4A8F-8F2C-710F0979F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642" y="145807"/>
            <a:ext cx="2319042" cy="17392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D619F0-B314-44A1-BFA5-C904DFCC2EFA}"/>
              </a:ext>
            </a:extLst>
          </p:cNvPr>
          <p:cNvSpPr/>
          <p:nvPr/>
        </p:nvSpPr>
        <p:spPr>
          <a:xfrm>
            <a:off x="10304473" y="437091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stCxn id="8" idx="2"/>
            <a:endCxn id="16" idx="3"/>
          </p:cNvCxnSpPr>
          <p:nvPr/>
        </p:nvCxnSpPr>
        <p:spPr>
          <a:xfrm flipH="1">
            <a:off x="5068505" y="1728668"/>
            <a:ext cx="2661951" cy="90315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4616367" y="2533161"/>
            <a:ext cx="452138" cy="19731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FA069-37A9-44B5-8B08-7DD5A8C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24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1390E-9D20-4017-9128-79325DB040A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AIC=1013.7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967C5D-1C68-4EC1-AFA5-414C987D8A39}"/>
              </a:ext>
            </a:extLst>
          </p:cNvPr>
          <p:cNvSpPr txBox="1"/>
          <p:nvPr/>
        </p:nvSpPr>
        <p:spPr>
          <a:xfrm>
            <a:off x="121138" y="4653240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9BDA36C3-ABBA-407F-96B4-8454ECE3C534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Picture 21" descr="Chart, histogram&#10;&#10;Description automatically generated">
            <a:extLst>
              <a:ext uri="{FF2B5EF4-FFF2-40B4-BE49-F238E27FC236}">
                <a16:creationId xmlns:a16="http://schemas.microsoft.com/office/drawing/2014/main" id="{22E9B5B9-F4E7-4F2C-BC10-477A7EB7C9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484" y="4566177"/>
            <a:ext cx="2957594" cy="221819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49359E-46CC-452C-A247-650E620ECF6D}"/>
              </a:ext>
            </a:extLst>
          </p:cNvPr>
          <p:cNvCxnSpPr>
            <a:cxnSpLocks/>
          </p:cNvCxnSpPr>
          <p:nvPr/>
        </p:nvCxnSpPr>
        <p:spPr>
          <a:xfrm flipH="1">
            <a:off x="6399480" y="5187717"/>
            <a:ext cx="678526" cy="160964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6061B9A-3FBB-49D4-A8A5-B048924AAE7D}"/>
              </a:ext>
            </a:extLst>
          </p:cNvPr>
          <p:cNvSpPr txBox="1"/>
          <p:nvPr/>
        </p:nvSpPr>
        <p:spPr>
          <a:xfrm>
            <a:off x="6666604" y="5903021"/>
            <a:ext cx="971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 dirty="0"/>
              <a:t>0=</a:t>
            </a:r>
            <a:r>
              <a:rPr lang="it-IT" sz="1000" dirty="0" err="1"/>
              <a:t>median</a:t>
            </a:r>
            <a:r>
              <a:rPr lang="it-IT" sz="1000" dirty="0"/>
              <a:t> part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67A49B-B383-4DB1-8A55-7AD261B8EF38}"/>
              </a:ext>
            </a:extLst>
          </p:cNvPr>
          <p:cNvSpPr txBox="1"/>
          <p:nvPr/>
        </p:nvSpPr>
        <p:spPr>
          <a:xfrm>
            <a:off x="10750707" y="5884108"/>
            <a:ext cx="12061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 dirty="0"/>
              <a:t>0.5=end/</a:t>
            </a:r>
            <a:r>
              <a:rPr lang="it-IT" sz="1000" dirty="0" err="1"/>
              <a:t>beginning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6437299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25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93586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F1042D3-4C93-43A4-B893-113A56969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4" y="936938"/>
            <a:ext cx="5596823" cy="36975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5962159" y="1009536"/>
            <a:ext cx="3642360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(*).Coef=-0.05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(***).Coef=-0.12</a:t>
            </a:r>
          </a:p>
          <a:p>
            <a:pPr algn="ctr"/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rank+distance+length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4753060" y="1963643"/>
            <a:ext cx="3030279" cy="84667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5042" y="145782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66208" y="834514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4391553" y="2544726"/>
            <a:ext cx="361507" cy="53118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26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AIC=769.32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48B743-7F24-47AD-BDFF-DCF8F670FA2E}"/>
              </a:ext>
            </a:extLst>
          </p:cNvPr>
          <p:cNvSpPr txBox="1"/>
          <p:nvPr/>
        </p:nvSpPr>
        <p:spPr>
          <a:xfrm>
            <a:off x="6265579" y="3738416"/>
            <a:ext cx="5260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80993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72054B-6799-409D-9B97-72A5324C6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3" y="862449"/>
            <a:ext cx="5760000" cy="39983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217188" y="1030669"/>
            <a:ext cx="3642360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(***).Coef=0.02</a:t>
            </a:r>
          </a:p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(*).Coef=-0.04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(***).Coef=-0.12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rank+distance</a:t>
            </a:r>
            <a:endParaRPr lang="it-IT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4933813" y="1769333"/>
            <a:ext cx="3104555" cy="115794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5042" y="145782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66208" y="834514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4572306" y="2672316"/>
            <a:ext cx="361507" cy="50991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27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AIC=768.84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48B743-7F24-47AD-BDFF-DCF8F670FA2E}"/>
              </a:ext>
            </a:extLst>
          </p:cNvPr>
          <p:cNvSpPr txBox="1"/>
          <p:nvPr/>
        </p:nvSpPr>
        <p:spPr>
          <a:xfrm>
            <a:off x="6716357" y="2603507"/>
            <a:ext cx="526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Permute </a:t>
            </a:r>
            <a:r>
              <a:rPr lang="it-IT" dirty="0" err="1"/>
              <a:t>rank_node</a:t>
            </a:r>
            <a:endParaRPr lang="it-I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CE62A7-6E1C-40B2-BF73-9F7DC7EA5A0D}"/>
              </a:ext>
            </a:extLst>
          </p:cNvPr>
          <p:cNvSpPr txBox="1"/>
          <p:nvPr/>
        </p:nvSpPr>
        <p:spPr>
          <a:xfrm>
            <a:off x="3167169" y="5155479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EF2BE635-5BC3-4B22-9FC1-C134B193BAC0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ECB07D-8B21-4DA6-9043-180806C11E7C}"/>
              </a:ext>
            </a:extLst>
          </p:cNvPr>
          <p:cNvSpPr txBox="1"/>
          <p:nvPr/>
        </p:nvSpPr>
        <p:spPr>
          <a:xfrm>
            <a:off x="7157411" y="5295169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120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1.2%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E255FC95-E83E-4FD8-91E3-2DB72601FE20}"/>
              </a:ext>
            </a:extLst>
          </p:cNvPr>
          <p:cNvSpPr/>
          <p:nvPr/>
        </p:nvSpPr>
        <p:spPr>
          <a:xfrm>
            <a:off x="6639396" y="5312753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A92403-B10D-495E-A118-83E8F534F152}"/>
              </a:ext>
            </a:extLst>
          </p:cNvPr>
          <p:cNvSpPr txBox="1"/>
          <p:nvPr/>
        </p:nvSpPr>
        <p:spPr>
          <a:xfrm>
            <a:off x="411675" y="6486782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RANK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~1.2%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RANK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33AA47-CC8D-40AC-B8BA-8B12A7950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813" y="2993933"/>
            <a:ext cx="6217187" cy="208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367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24FC86-B3F7-4507-B0CA-97CF68A21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3" y="860250"/>
            <a:ext cx="5760000" cy="42622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217188" y="1030669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(***).Coef=0.02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(***).Coef=-0.13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</a:t>
            </a:r>
            <a:endParaRPr lang="it-IT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5543413" y="1553889"/>
            <a:ext cx="2494955" cy="151537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5042" y="145782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66208" y="834514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5181906" y="2856615"/>
            <a:ext cx="361507" cy="42530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28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AIC=771.63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48B743-7F24-47AD-BDFF-DCF8F670FA2E}"/>
              </a:ext>
            </a:extLst>
          </p:cNvPr>
          <p:cNvSpPr txBox="1"/>
          <p:nvPr/>
        </p:nvSpPr>
        <p:spPr>
          <a:xfrm>
            <a:off x="6716357" y="2603507"/>
            <a:ext cx="526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Permute DISTANCE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CE62A7-6E1C-40B2-BF73-9F7DC7EA5A0D}"/>
              </a:ext>
            </a:extLst>
          </p:cNvPr>
          <p:cNvSpPr txBox="1"/>
          <p:nvPr/>
        </p:nvSpPr>
        <p:spPr>
          <a:xfrm>
            <a:off x="3167169" y="5155479"/>
            <a:ext cx="2086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 BUT PERMUTATION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EF2BE635-5BC3-4B22-9FC1-C134B193BAC0}"/>
              </a:ext>
            </a:extLst>
          </p:cNvPr>
          <p:cNvSpPr/>
          <p:nvPr/>
        </p:nvSpPr>
        <p:spPr>
          <a:xfrm>
            <a:off x="1873272" y="5181752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ECB07D-8B21-4DA6-9043-180806C11E7C}"/>
              </a:ext>
            </a:extLst>
          </p:cNvPr>
          <p:cNvSpPr txBox="1"/>
          <p:nvPr/>
        </p:nvSpPr>
        <p:spPr>
          <a:xfrm>
            <a:off x="7157411" y="5295169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E255FC95-E83E-4FD8-91E3-2DB72601FE20}"/>
              </a:ext>
            </a:extLst>
          </p:cNvPr>
          <p:cNvSpPr/>
          <p:nvPr/>
        </p:nvSpPr>
        <p:spPr>
          <a:xfrm>
            <a:off x="6639396" y="5312753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D108139-E171-4DED-B099-CBDFB7B93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188" y="2964824"/>
            <a:ext cx="5869061" cy="228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87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5B5ACB-3D16-4E71-B77D-F1D9B2DE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29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685820-19A4-4355-B1E4-FF78EF1A1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50" y="255182"/>
            <a:ext cx="5614893" cy="31427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03A6EA-5AA2-41FE-9D80-A2392ACD4C15}"/>
              </a:ext>
            </a:extLst>
          </p:cNvPr>
          <p:cNvSpPr txBox="1"/>
          <p:nvPr/>
        </p:nvSpPr>
        <p:spPr>
          <a:xfrm>
            <a:off x="6357259" y="329659"/>
            <a:ext cx="525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though</a:t>
            </a:r>
            <a:r>
              <a:rPr lang="it-IT" dirty="0"/>
              <a:t> the step model </a:t>
            </a:r>
            <a:r>
              <a:rPr lang="it-IT" dirty="0" err="1"/>
              <a:t>suggest</a:t>
            </a:r>
            <a:r>
              <a:rPr lang="it-IT" dirty="0"/>
              <a:t> to include the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, i </a:t>
            </a:r>
            <a:r>
              <a:rPr lang="it-IT" dirty="0" err="1"/>
              <a:t>will</a:t>
            </a:r>
            <a:r>
              <a:rPr lang="it-IT" dirty="0"/>
              <a:t>  </a:t>
            </a:r>
            <a:r>
              <a:rPr lang="it-IT" dirty="0" err="1"/>
              <a:t>exlude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to </a:t>
            </a:r>
            <a:r>
              <a:rPr lang="it-IT" dirty="0" err="1"/>
              <a:t>parent_length_cm</a:t>
            </a:r>
            <a:endParaRPr lang="it-IT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72873-B5B2-4636-9598-7C7B845E65F8}"/>
              </a:ext>
            </a:extLst>
          </p:cNvPr>
          <p:cNvSpPr txBox="1"/>
          <p:nvPr/>
        </p:nvSpPr>
        <p:spPr>
          <a:xfrm>
            <a:off x="595087" y="4163235"/>
            <a:ext cx="4572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Question</a:t>
            </a:r>
            <a:r>
              <a:rPr lang="it-IT" dirty="0"/>
              <a:t>: </a:t>
            </a:r>
            <a:r>
              <a:rPr lang="it-IT" dirty="0" err="1"/>
              <a:t>why</a:t>
            </a:r>
            <a:r>
              <a:rPr lang="it-IT" dirty="0"/>
              <a:t> the model </a:t>
            </a:r>
            <a:r>
              <a:rPr lang="it-IT" dirty="0" err="1"/>
              <a:t>says</a:t>
            </a:r>
            <a:r>
              <a:rPr lang="it-IT" dirty="0"/>
              <a:t> the </a:t>
            </a:r>
            <a:r>
              <a:rPr lang="it-IT" b="1" dirty="0" err="1"/>
              <a:t>m+v</a:t>
            </a:r>
            <a:r>
              <a:rPr lang="it-IT" b="1" dirty="0"/>
              <a:t> </a:t>
            </a:r>
            <a:r>
              <a:rPr lang="it-IT" b="1" dirty="0" err="1"/>
              <a:t>buds</a:t>
            </a:r>
            <a:r>
              <a:rPr lang="it-IT" b="1" dirty="0"/>
              <a:t> are </a:t>
            </a:r>
            <a:r>
              <a:rPr lang="it-IT" b="1" dirty="0" err="1"/>
              <a:t>related</a:t>
            </a:r>
            <a:r>
              <a:rPr lang="it-IT" b="1" dirty="0"/>
              <a:t> to </a:t>
            </a:r>
            <a:r>
              <a:rPr lang="it-IT" b="1" dirty="0" err="1"/>
              <a:t>parent</a:t>
            </a:r>
            <a:r>
              <a:rPr lang="it-IT" b="1" dirty="0"/>
              <a:t> </a:t>
            </a:r>
            <a:r>
              <a:rPr lang="it-IT" b="1" dirty="0" err="1"/>
              <a:t>lenght</a:t>
            </a:r>
            <a:r>
              <a:rPr lang="it-IT" dirty="0"/>
              <a:t>? From the picture (the blue dots) </a:t>
            </a:r>
            <a:r>
              <a:rPr lang="it-IT" dirty="0" err="1"/>
              <a:t>seems</a:t>
            </a:r>
            <a:r>
              <a:rPr lang="it-IT" dirty="0"/>
              <a:t> </a:t>
            </a:r>
            <a:r>
              <a:rPr lang="it-IT" dirty="0" err="1"/>
              <a:t>not</a:t>
            </a:r>
            <a:endParaRPr lang="it-IT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4FBCD8F-0E44-454A-AACB-4F72054779AC}"/>
              </a:ext>
            </a:extLst>
          </p:cNvPr>
          <p:cNvSpPr/>
          <p:nvPr/>
        </p:nvSpPr>
        <p:spPr>
          <a:xfrm>
            <a:off x="5032744" y="4515293"/>
            <a:ext cx="503275" cy="21974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BB02489-154E-4FEA-83B2-4AFC672EE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362" y="1279099"/>
            <a:ext cx="6341594" cy="475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9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995669" y="31721"/>
            <a:ext cx="220066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Winter observation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1176946" y="4449807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1167420" y="4737402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1167419" y="506125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1206471" y="5385102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1658514" y="5499876"/>
            <a:ext cx="242228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1714325" y="4999524"/>
            <a:ext cx="287361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1657887" y="4669197"/>
            <a:ext cx="321945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1654481" y="4320696"/>
            <a:ext cx="286189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727" y="188476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8907396" y="1058301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9476252" y="1284677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</p:cNvCxnSpPr>
          <p:nvPr/>
        </p:nvCxnSpPr>
        <p:spPr>
          <a:xfrm>
            <a:off x="5523003" y="2533650"/>
            <a:ext cx="1194228" cy="31920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8020197" y="2198454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6096000" y="5899131"/>
            <a:ext cx="557854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4D3B24-8628-4198-8020-A8B2F28B1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650" y="1140164"/>
            <a:ext cx="3614675" cy="344904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A28B62B-A2AE-418B-9F50-ADA3193613BC}"/>
              </a:ext>
            </a:extLst>
          </p:cNvPr>
          <p:cNvGrpSpPr/>
          <p:nvPr/>
        </p:nvGrpSpPr>
        <p:grpSpPr>
          <a:xfrm>
            <a:off x="2059634" y="1265407"/>
            <a:ext cx="3973489" cy="2088587"/>
            <a:chOff x="535632" y="1265405"/>
            <a:chExt cx="3973489" cy="2088587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8EE418D-07EB-4FBD-A13F-5166C5E69977}"/>
                </a:ext>
              </a:extLst>
            </p:cNvPr>
            <p:cNvSpPr/>
            <p:nvPr/>
          </p:nvSpPr>
          <p:spPr>
            <a:xfrm rot="19891968">
              <a:off x="3632511" y="2162174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97BF25B-54DB-4301-B005-89B1069B40DC}"/>
                </a:ext>
              </a:extLst>
            </p:cNvPr>
            <p:cNvSpPr/>
            <p:nvPr/>
          </p:nvSpPr>
          <p:spPr>
            <a:xfrm rot="21433891">
              <a:off x="2161691" y="1378999"/>
              <a:ext cx="876610" cy="5038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2A0E3A8-5FDA-4927-B935-4123B3D6B8A3}"/>
                </a:ext>
              </a:extLst>
            </p:cNvPr>
            <p:cNvSpPr/>
            <p:nvPr/>
          </p:nvSpPr>
          <p:spPr>
            <a:xfrm rot="21433891">
              <a:off x="535632" y="2257538"/>
              <a:ext cx="876610" cy="39136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278FEEC-44B1-4C11-A092-937A4A503A8F}"/>
                </a:ext>
              </a:extLst>
            </p:cNvPr>
            <p:cNvSpPr/>
            <p:nvPr/>
          </p:nvSpPr>
          <p:spPr>
            <a:xfrm rot="21433891">
              <a:off x="1901441" y="2818610"/>
              <a:ext cx="490127" cy="53538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A0F7AA3-7E9A-4076-A7E2-ADD4773A09A2}"/>
                </a:ext>
              </a:extLst>
            </p:cNvPr>
            <p:cNvSpPr/>
            <p:nvPr/>
          </p:nvSpPr>
          <p:spPr>
            <a:xfrm rot="14874593">
              <a:off x="3107205" y="1546547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8F8BE4F-815D-49C2-9240-D0C4C5199F54}"/>
              </a:ext>
            </a:extLst>
          </p:cNvPr>
          <p:cNvCxnSpPr/>
          <p:nvPr/>
        </p:nvCxnSpPr>
        <p:spPr>
          <a:xfrm>
            <a:off x="960446" y="4010480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F89F1C-0A56-41F1-A1C5-F9E51B02C131}"/>
              </a:ext>
            </a:extLst>
          </p:cNvPr>
          <p:cNvCxnSpPr/>
          <p:nvPr/>
        </p:nvCxnSpPr>
        <p:spPr>
          <a:xfrm>
            <a:off x="960446" y="4146977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606250E-68AA-439B-994E-F39B6F6E0C9B}"/>
              </a:ext>
            </a:extLst>
          </p:cNvPr>
          <p:cNvSpPr txBox="1"/>
          <p:nvPr/>
        </p:nvSpPr>
        <p:spPr>
          <a:xfrm>
            <a:off x="1597762" y="3823812"/>
            <a:ext cx="297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Proleptic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black)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019588-DC9A-452D-B90D-55FD87947AF2}"/>
              </a:ext>
            </a:extLst>
          </p:cNvPr>
          <p:cNvSpPr txBox="1"/>
          <p:nvPr/>
        </p:nvSpPr>
        <p:spPr>
          <a:xfrm>
            <a:off x="1606007" y="4026110"/>
            <a:ext cx="30359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Sylleptic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blue)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571671-EDD2-4CB1-8782-A7CCF9CA6046}"/>
              </a:ext>
            </a:extLst>
          </p:cNvPr>
          <p:cNvSpPr txBox="1"/>
          <p:nvPr/>
        </p:nvSpPr>
        <p:spPr>
          <a:xfrm>
            <a:off x="5060868" y="4468612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819725-98C8-4E1F-901E-F76FA425C91F}"/>
              </a:ext>
            </a:extLst>
          </p:cNvPr>
          <p:cNvSpPr txBox="1"/>
          <p:nvPr/>
        </p:nvSpPr>
        <p:spPr>
          <a:xfrm>
            <a:off x="2695976" y="318085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2A5AC61-B4FD-4F38-B8F3-3B833DF60D00}"/>
              </a:ext>
            </a:extLst>
          </p:cNvPr>
          <p:cNvSpPr txBox="1"/>
          <p:nvPr/>
        </p:nvSpPr>
        <p:spPr>
          <a:xfrm>
            <a:off x="1802652" y="2620732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B7535-A6BD-46C5-B36F-7295EFDB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789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240240FF-6A4B-4C21-BD04-443FF13C9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971" y="2172620"/>
            <a:ext cx="6082955" cy="45622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71FC12-FDB1-4072-86B7-D72B882CD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31" y="829473"/>
            <a:ext cx="5760000" cy="39250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217188" y="1030669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(***).Coef=0.01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(***).Coef=-1.9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b="1" u="sng" dirty="0"/>
              <a:t> </a:t>
            </a:r>
            <a:r>
              <a:rPr lang="it-IT" b="1" u="sng" dirty="0" err="1"/>
              <a:t>nodrmal</a:t>
            </a:r>
            <a:r>
              <a:rPr lang="it-IT" b="1" u="sng" dirty="0"/>
              <a:t> </a:t>
            </a:r>
            <a:r>
              <a:rPr lang="it-IT" dirty="0" err="1"/>
              <a:t>distance</a:t>
            </a:r>
            <a:endParaRPr lang="it-IT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5043081" y="1553889"/>
            <a:ext cx="2995287" cy="130272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5042" y="145782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66208" y="834514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4681574" y="2643964"/>
            <a:ext cx="361507" cy="42530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30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97226" y="4788904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AIC=772.19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CE62A7-6E1C-40B2-BF73-9F7DC7EA5A0D}"/>
              </a:ext>
            </a:extLst>
          </p:cNvPr>
          <p:cNvSpPr txBox="1"/>
          <p:nvPr/>
        </p:nvSpPr>
        <p:spPr>
          <a:xfrm>
            <a:off x="1789951" y="4868834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EF2BE635-5BC3-4B22-9FC1-C134B193BAC0}"/>
              </a:ext>
            </a:extLst>
          </p:cNvPr>
          <p:cNvSpPr/>
          <p:nvPr/>
        </p:nvSpPr>
        <p:spPr>
          <a:xfrm>
            <a:off x="1407266" y="483448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73954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B66C93-9667-469B-B3D7-15F85ED71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31</a:t>
            </a:fld>
            <a:endParaRPr lang="it-IT"/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02015684-B2E7-4B5C-ABD8-2BCE00D7C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929"/>
            <a:ext cx="6341594" cy="4756196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01D3A4F7-F913-46E5-AB59-338A408F2F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41" y="1580949"/>
            <a:ext cx="6082955" cy="45622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7A63B7-1497-4FE5-ADAE-C5696F1CE34F}"/>
              </a:ext>
            </a:extLst>
          </p:cNvPr>
          <p:cNvSpPr txBox="1"/>
          <p:nvPr/>
        </p:nvSpPr>
        <p:spPr>
          <a:xfrm>
            <a:off x="1432112" y="67235"/>
            <a:ext cx="3919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Distance</a:t>
            </a:r>
            <a:r>
              <a:rPr lang="it-IT" dirty="0"/>
              <a:t> from the </a:t>
            </a:r>
            <a:r>
              <a:rPr lang="it-IT" dirty="0" err="1"/>
              <a:t>median</a:t>
            </a:r>
            <a:r>
              <a:rPr lang="it-IT" dirty="0"/>
              <a:t> </a:t>
            </a:r>
            <a:r>
              <a:rPr lang="it-IT" dirty="0" err="1"/>
              <a:t>node</a:t>
            </a:r>
            <a:endParaRPr lang="it-I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099F08-1B56-4BE5-A4AD-37319465E8D8}"/>
              </a:ext>
            </a:extLst>
          </p:cNvPr>
          <p:cNvSpPr txBox="1"/>
          <p:nvPr/>
        </p:nvSpPr>
        <p:spPr>
          <a:xfrm>
            <a:off x="7271086" y="1320816"/>
            <a:ext cx="4621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u="sng" dirty="0" err="1"/>
              <a:t>Normalized</a:t>
            </a:r>
            <a:r>
              <a:rPr lang="it-IT" b="1" u="sng" dirty="0"/>
              <a:t> </a:t>
            </a:r>
            <a:r>
              <a:rPr lang="it-IT" dirty="0" err="1"/>
              <a:t>distance</a:t>
            </a:r>
            <a:r>
              <a:rPr lang="it-IT" dirty="0"/>
              <a:t> from the </a:t>
            </a:r>
            <a:r>
              <a:rPr lang="it-IT" dirty="0" err="1"/>
              <a:t>median</a:t>
            </a:r>
            <a:r>
              <a:rPr lang="it-IT" dirty="0"/>
              <a:t> </a:t>
            </a:r>
            <a:r>
              <a:rPr lang="it-IT" dirty="0" err="1"/>
              <a:t>node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204968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32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75782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C2B73DB-DF2A-437C-ACCE-D95B9EBB3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8" y="759606"/>
            <a:ext cx="5760000" cy="3908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383216" y="559212"/>
            <a:ext cx="3053810" cy="138499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endParaRPr lang="it-IT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39751" y="1944207"/>
            <a:ext cx="2770370" cy="7989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712" y="11063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695233" y="1092034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500843" y="2410047"/>
            <a:ext cx="638908" cy="61000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33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8299990" y="2239965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rank</a:t>
            </a:r>
            <a:endParaRPr lang="it-I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C4DC3C-865B-45EC-948D-D63646DDA321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AIC=509.47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F5F8F8BA-487A-4FDD-9672-1742321FB1D7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BD5A030-B435-4AAD-8CF3-E751DFFE85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197" y="3128808"/>
            <a:ext cx="4312699" cy="32345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E4AA94-326D-4086-9C74-017CACB876F6}"/>
              </a:ext>
            </a:extLst>
          </p:cNvPr>
          <p:cNvSpPr txBox="1"/>
          <p:nvPr/>
        </p:nvSpPr>
        <p:spPr>
          <a:xfrm>
            <a:off x="6935638" y="2974708"/>
            <a:ext cx="49918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>
                <a:highlight>
                  <a:srgbClr val="FFFF00"/>
                </a:highlight>
              </a:rPr>
              <a:t>In the </a:t>
            </a:r>
            <a:r>
              <a:rPr lang="it-IT" sz="1200" dirty="0" err="1">
                <a:highlight>
                  <a:srgbClr val="FFFF00"/>
                </a:highlight>
              </a:rPr>
              <a:t>pic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above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it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seems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that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parent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rank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node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has</a:t>
            </a:r>
            <a:r>
              <a:rPr lang="it-IT" sz="1200" dirty="0">
                <a:highlight>
                  <a:srgbClr val="FFFF00"/>
                </a:highlight>
              </a:rPr>
              <a:t> an </a:t>
            </a:r>
            <a:r>
              <a:rPr lang="it-IT" sz="1200" dirty="0" err="1">
                <a:highlight>
                  <a:srgbClr val="FFFF00"/>
                </a:highlight>
              </a:rPr>
              <a:t>effect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but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actually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not</a:t>
            </a:r>
            <a:endParaRPr lang="it-IT" sz="1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151799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DA52AF-FF0F-4A47-98A9-0E3FCF8AF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8" y="777321"/>
            <a:ext cx="5760000" cy="41576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383216" y="559212"/>
            <a:ext cx="3053810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53878" y="1728763"/>
            <a:ext cx="2656243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712" y="11063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695233" y="1092034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934424" y="2616973"/>
            <a:ext cx="319454" cy="61000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34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4F005-F046-44F7-8FD7-D6E4C6214A1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AIC=507.07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74C679-6B9A-441A-AB50-4CAE3299D124}"/>
              </a:ext>
            </a:extLst>
          </p:cNvPr>
          <p:cNvSpPr txBox="1"/>
          <p:nvPr/>
        </p:nvSpPr>
        <p:spPr>
          <a:xfrm>
            <a:off x="3167169" y="5155479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6C59057E-E164-438B-8205-2FEDA30C7B82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09594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0708EA-5B8C-4DC3-ABCC-75B5EE79C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8" y="769717"/>
            <a:ext cx="5760000" cy="40173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383216" y="559212"/>
            <a:ext cx="3053810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Coef=0.17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53878" y="1513319"/>
            <a:ext cx="2656243" cy="12650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712" y="11063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695233" y="1092034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953948" y="2657595"/>
            <a:ext cx="319454" cy="44316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35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7146669" y="2143482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length</a:t>
            </a:r>
            <a:r>
              <a:rPr lang="it-IT" dirty="0"/>
              <a:t>(cm)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4F005-F046-44F7-8FD7-D6E4C6214A1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AIC=507.07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74C679-6B9A-441A-AB50-4CAE3299D124}"/>
              </a:ext>
            </a:extLst>
          </p:cNvPr>
          <p:cNvSpPr txBox="1"/>
          <p:nvPr/>
        </p:nvSpPr>
        <p:spPr>
          <a:xfrm>
            <a:off x="3167169" y="5155479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6C59057E-E164-438B-8205-2FEDA30C7B82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77DE8A-E0A6-4E6C-A910-ABBBB1831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12814"/>
            <a:ext cx="5670964" cy="23084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010940-6F3C-4B39-9CB3-6EAC2D683311}"/>
              </a:ext>
            </a:extLst>
          </p:cNvPr>
          <p:cNvSpPr txBox="1"/>
          <p:nvPr/>
        </p:nvSpPr>
        <p:spPr>
          <a:xfrm>
            <a:off x="6839395" y="5034826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188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2%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A3656E6B-22CC-4E63-8A7E-B8596A5611CB}"/>
              </a:ext>
            </a:extLst>
          </p:cNvPr>
          <p:cNvSpPr/>
          <p:nvPr/>
        </p:nvSpPr>
        <p:spPr>
          <a:xfrm>
            <a:off x="6321380" y="5052410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5730B4-E3BF-43BB-B11A-6891B000427F}"/>
              </a:ext>
            </a:extLst>
          </p:cNvPr>
          <p:cNvSpPr txBox="1"/>
          <p:nvPr/>
        </p:nvSpPr>
        <p:spPr>
          <a:xfrm>
            <a:off x="411675" y="6486782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LENGTH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~2%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25805484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4" y="187528"/>
            <a:ext cx="2721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(cm)+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 ?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5712" y="11063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695233" y="1092034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0FF1D82-83C0-44EA-88D2-4E60C53435C7}"/>
              </a:ext>
            </a:extLst>
          </p:cNvPr>
          <p:cNvSpPr txBox="1"/>
          <p:nvPr/>
        </p:nvSpPr>
        <p:spPr>
          <a:xfrm>
            <a:off x="337246" y="980278"/>
            <a:ext cx="5089451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highlight>
                  <a:srgbClr val="FFFF00"/>
                </a:highlight>
              </a:rPr>
              <a:t>Because</a:t>
            </a:r>
            <a:r>
              <a:rPr lang="it-IT" sz="1400" dirty="0">
                <a:highlight>
                  <a:srgbClr val="FFFF00"/>
                </a:highlight>
              </a:rPr>
              <a:t> </a:t>
            </a:r>
            <a:r>
              <a:rPr lang="it-IT" sz="1400" dirty="0" err="1">
                <a:highlight>
                  <a:srgbClr val="FFFF00"/>
                </a:highlight>
              </a:rPr>
              <a:t>length</a:t>
            </a:r>
            <a:r>
              <a:rPr lang="it-IT" sz="1400" dirty="0">
                <a:highlight>
                  <a:srgbClr val="FFFF00"/>
                </a:highlight>
              </a:rPr>
              <a:t> </a:t>
            </a:r>
            <a:r>
              <a:rPr lang="it-IT" sz="1400" dirty="0" err="1">
                <a:highlight>
                  <a:srgbClr val="FFFF00"/>
                </a:highlight>
              </a:rPr>
              <a:t>node</a:t>
            </a:r>
            <a:r>
              <a:rPr lang="it-IT" sz="1400" dirty="0">
                <a:highlight>
                  <a:srgbClr val="FFFF00"/>
                </a:highlight>
              </a:rPr>
              <a:t> and </a:t>
            </a:r>
            <a:r>
              <a:rPr lang="it-IT" sz="1400" dirty="0" err="1">
                <a:highlight>
                  <a:srgbClr val="FFFF00"/>
                </a:highlight>
              </a:rPr>
              <a:t>length</a:t>
            </a:r>
            <a:r>
              <a:rPr lang="it-IT" sz="1400" dirty="0">
                <a:highlight>
                  <a:srgbClr val="FFFF00"/>
                </a:highlight>
              </a:rPr>
              <a:t> cm are </a:t>
            </a:r>
            <a:r>
              <a:rPr lang="it-IT" sz="1400" dirty="0" err="1">
                <a:highlight>
                  <a:srgbClr val="FFFF00"/>
                </a:highlight>
              </a:rPr>
              <a:t>correlated</a:t>
            </a:r>
            <a:r>
              <a:rPr lang="it-IT" sz="1400" dirty="0">
                <a:highlight>
                  <a:srgbClr val="FFFF00"/>
                </a:highlight>
              </a:rPr>
              <a:t>. I </a:t>
            </a:r>
            <a:r>
              <a:rPr lang="it-IT" sz="1400" dirty="0" err="1">
                <a:highlight>
                  <a:srgbClr val="FFFF00"/>
                </a:highlight>
              </a:rPr>
              <a:t>will</a:t>
            </a:r>
            <a:r>
              <a:rPr lang="it-IT" sz="1400" dirty="0">
                <a:highlight>
                  <a:srgbClr val="FFFF00"/>
                </a:highlight>
              </a:rPr>
              <a:t> </a:t>
            </a:r>
            <a:r>
              <a:rPr lang="it-IT" sz="1400" dirty="0" err="1">
                <a:highlight>
                  <a:srgbClr val="FFFF00"/>
                </a:highlight>
              </a:rPr>
              <a:t>keep</a:t>
            </a:r>
            <a:r>
              <a:rPr lang="it-IT" sz="1400" dirty="0">
                <a:highlight>
                  <a:srgbClr val="FFFF00"/>
                </a:highlight>
              </a:rPr>
              <a:t> just one of </a:t>
            </a:r>
            <a:r>
              <a:rPr lang="it-IT" sz="1400" dirty="0" err="1">
                <a:highlight>
                  <a:srgbClr val="FFFF00"/>
                </a:highlight>
              </a:rPr>
              <a:t>those</a:t>
            </a:r>
            <a:r>
              <a:rPr lang="it-IT" sz="1400" dirty="0">
                <a:highlight>
                  <a:srgbClr val="FFFF00"/>
                </a:highlight>
              </a:rPr>
              <a:t>: LENGTH_NODE </a:t>
            </a:r>
            <a:r>
              <a:rPr lang="it-IT" sz="1400" dirty="0" err="1">
                <a:highlight>
                  <a:srgbClr val="FFFF00"/>
                </a:highlight>
              </a:rPr>
              <a:t>because</a:t>
            </a:r>
            <a:r>
              <a:rPr lang="it-IT" sz="1400" dirty="0">
                <a:highlight>
                  <a:srgbClr val="FFFF00"/>
                </a:highlight>
              </a:rPr>
              <a:t>: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it-IT" sz="1400" dirty="0" err="1">
                <a:highlight>
                  <a:srgbClr val="FFFF00"/>
                </a:highlight>
              </a:rPr>
              <a:t>Is</a:t>
            </a:r>
            <a:r>
              <a:rPr lang="it-IT" sz="1400" dirty="0">
                <a:highlight>
                  <a:srgbClr val="FFFF00"/>
                </a:highlight>
              </a:rPr>
              <a:t> the more </a:t>
            </a:r>
            <a:r>
              <a:rPr lang="it-IT" sz="1400" dirty="0" err="1">
                <a:highlight>
                  <a:srgbClr val="FFFF00"/>
                </a:highlight>
              </a:rPr>
              <a:t>significant</a:t>
            </a:r>
            <a:r>
              <a:rPr lang="it-IT" sz="1400" dirty="0">
                <a:highlight>
                  <a:srgbClr val="FFFF00"/>
                </a:highlight>
              </a:rPr>
              <a:t>;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it-IT" sz="1400" u="sng" dirty="0" err="1">
                <a:highlight>
                  <a:srgbClr val="FFFF00"/>
                </a:highlight>
              </a:rPr>
              <a:t>If</a:t>
            </a:r>
            <a:r>
              <a:rPr lang="it-IT" sz="1400" u="sng" dirty="0">
                <a:highlight>
                  <a:srgbClr val="FFFF00"/>
                </a:highlight>
              </a:rPr>
              <a:t> </a:t>
            </a:r>
            <a:r>
              <a:rPr lang="it-IT" sz="1400" u="sng" dirty="0" err="1">
                <a:highlight>
                  <a:srgbClr val="FFFF00"/>
                </a:highlight>
              </a:rPr>
              <a:t>length</a:t>
            </a:r>
            <a:r>
              <a:rPr lang="it-IT" sz="1400" u="sng" dirty="0">
                <a:highlight>
                  <a:srgbClr val="FFFF00"/>
                </a:highlight>
              </a:rPr>
              <a:t> cm </a:t>
            </a:r>
            <a:r>
              <a:rPr lang="it-IT" sz="1400" u="sng" dirty="0" err="1">
                <a:highlight>
                  <a:srgbClr val="FFFF00"/>
                </a:highlight>
              </a:rPr>
              <a:t>is</a:t>
            </a:r>
            <a:r>
              <a:rPr lang="it-IT" sz="1400" u="sng" dirty="0">
                <a:highlight>
                  <a:srgbClr val="FFFF00"/>
                </a:highlight>
              </a:rPr>
              <a:t> alone </a:t>
            </a:r>
            <a:r>
              <a:rPr lang="it-IT" sz="1400" u="sng" dirty="0" err="1">
                <a:highlight>
                  <a:srgbClr val="FFFF00"/>
                </a:highlight>
              </a:rPr>
              <a:t>it</a:t>
            </a:r>
            <a:r>
              <a:rPr lang="it-IT" sz="1400" u="sng" dirty="0">
                <a:highlight>
                  <a:srgbClr val="FFFF00"/>
                </a:highlight>
              </a:rPr>
              <a:t> </a:t>
            </a:r>
            <a:r>
              <a:rPr lang="it-IT" sz="1400" u="sng" dirty="0" err="1">
                <a:highlight>
                  <a:srgbClr val="FFFF00"/>
                </a:highlight>
              </a:rPr>
              <a:t>is</a:t>
            </a:r>
            <a:r>
              <a:rPr lang="it-IT" sz="1400" u="sng" dirty="0">
                <a:highlight>
                  <a:srgbClr val="FFFF00"/>
                </a:highlight>
              </a:rPr>
              <a:t> </a:t>
            </a:r>
            <a:r>
              <a:rPr lang="it-IT" sz="1400" u="sng" dirty="0" err="1">
                <a:highlight>
                  <a:srgbClr val="FFFF00"/>
                </a:highlight>
              </a:rPr>
              <a:t>not</a:t>
            </a:r>
            <a:r>
              <a:rPr lang="it-IT" sz="1400" u="sng" dirty="0">
                <a:highlight>
                  <a:srgbClr val="FFFF00"/>
                </a:highlight>
              </a:rPr>
              <a:t> </a:t>
            </a:r>
            <a:r>
              <a:rPr lang="it-IT" sz="1400" u="sng" dirty="0" err="1">
                <a:highlight>
                  <a:srgbClr val="FFFF00"/>
                </a:highlight>
              </a:rPr>
              <a:t>significant</a:t>
            </a:r>
            <a:r>
              <a:rPr lang="it-IT" sz="1400" u="sng" dirty="0">
                <a:highlight>
                  <a:srgbClr val="FFFF00"/>
                </a:highlight>
              </a:rPr>
              <a:t> </a:t>
            </a:r>
            <a:r>
              <a:rPr lang="it-IT" sz="1400" u="sng" dirty="0" err="1">
                <a:highlight>
                  <a:srgbClr val="FFFF00"/>
                </a:highlight>
              </a:rPr>
              <a:t>any</a:t>
            </a:r>
            <a:r>
              <a:rPr lang="it-IT" sz="1400" u="sng" dirty="0">
                <a:highlight>
                  <a:srgbClr val="FFFF00"/>
                </a:highlight>
              </a:rPr>
              <a:t> more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51C83757-4D03-4913-93F3-83ACAE48B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36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5AA050-08C8-4D4A-8588-9FD199419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196" y="2201562"/>
            <a:ext cx="5245220" cy="31855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282C604-17FC-4A40-8742-4AAB4663BE7F}"/>
              </a:ext>
            </a:extLst>
          </p:cNvPr>
          <p:cNvSpPr/>
          <p:nvPr/>
        </p:nvSpPr>
        <p:spPr>
          <a:xfrm>
            <a:off x="4019909" y="3910642"/>
            <a:ext cx="672861" cy="17252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EABDF5-6F00-49C3-8E05-763EE9B2EC33}"/>
              </a:ext>
            </a:extLst>
          </p:cNvPr>
          <p:cNvCxnSpPr>
            <a:cxnSpLocks/>
          </p:cNvCxnSpPr>
          <p:nvPr/>
        </p:nvCxnSpPr>
        <p:spPr>
          <a:xfrm>
            <a:off x="2955806" y="1849919"/>
            <a:ext cx="1699034" cy="206072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6EFBFBAE-4B3D-4128-AF99-8E890717A4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309" y="1943134"/>
            <a:ext cx="5760000" cy="432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264286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3D3078-9272-4F7E-A17C-9770B76EF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8" y="843533"/>
            <a:ext cx="5760000" cy="37330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383216" y="559212"/>
            <a:ext cx="305381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Coef=0.05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53878" y="1082432"/>
            <a:ext cx="2656243" cy="169593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712" y="11063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695233" y="1092034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794630" y="2657595"/>
            <a:ext cx="394058" cy="2131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37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7146669" y="2143482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length</a:t>
            </a:r>
            <a:r>
              <a:rPr lang="it-IT" dirty="0"/>
              <a:t>(NODE)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4F005-F046-44F7-8FD7-D6E4C6214A1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AIC=512.18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74C679-6B9A-441A-AB50-4CAE3299D124}"/>
              </a:ext>
            </a:extLst>
          </p:cNvPr>
          <p:cNvSpPr txBox="1"/>
          <p:nvPr/>
        </p:nvSpPr>
        <p:spPr>
          <a:xfrm>
            <a:off x="3167169" y="5155479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6C59057E-E164-438B-8205-2FEDA30C7B82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010940-6F3C-4B39-9CB3-6EAC2D683311}"/>
              </a:ext>
            </a:extLst>
          </p:cNvPr>
          <p:cNvSpPr txBox="1"/>
          <p:nvPr/>
        </p:nvSpPr>
        <p:spPr>
          <a:xfrm>
            <a:off x="6839395" y="5034826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168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1.7%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A3656E6B-22CC-4E63-8A7E-B8596A5611CB}"/>
              </a:ext>
            </a:extLst>
          </p:cNvPr>
          <p:cNvSpPr/>
          <p:nvPr/>
        </p:nvSpPr>
        <p:spPr>
          <a:xfrm>
            <a:off x="6321380" y="5052410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5730B4-E3BF-43BB-B11A-6891B000427F}"/>
              </a:ext>
            </a:extLst>
          </p:cNvPr>
          <p:cNvSpPr txBox="1"/>
          <p:nvPr/>
        </p:nvSpPr>
        <p:spPr>
          <a:xfrm>
            <a:off x="411675" y="6486782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LENGTH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~1.7%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B37AA7-463C-49F8-B50A-CC4CCFB015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002" y="2549090"/>
            <a:ext cx="4874798" cy="20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990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B44BE5D-CA24-4565-AF7E-F43EC6DE2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23" y="815969"/>
            <a:ext cx="5760000" cy="36055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383216" y="559212"/>
            <a:ext cx="3053810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marR="0" lvl="0" indent="-2857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Ratio: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significnt</a:t>
            </a:r>
            <a:endParaRPr kumimoji="0" lang="it-IT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Rank_node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(*). But with 8% of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casuality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sing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permutations</a:t>
            </a:r>
            <a:endParaRPr kumimoji="0" lang="it-IT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 ratio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(cm)/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):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internode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53878" y="1297876"/>
            <a:ext cx="2656243" cy="1480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712" y="11063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695233" y="1092034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3726972" y="2512813"/>
            <a:ext cx="747261" cy="3569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14B4D961-9772-48C5-B6F0-517D33CDAC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596" y="2225616"/>
            <a:ext cx="5464965" cy="40987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FC4F9E-9A05-419F-A74A-0550A80C0D55}"/>
              </a:ext>
            </a:extLst>
          </p:cNvPr>
          <p:cNvSpPr txBox="1"/>
          <p:nvPr/>
        </p:nvSpPr>
        <p:spPr>
          <a:xfrm>
            <a:off x="1334218" y="4876800"/>
            <a:ext cx="3398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highlight>
                  <a:srgbClr val="FFFF00"/>
                </a:highlight>
              </a:rPr>
              <a:t>Thus</a:t>
            </a:r>
            <a:r>
              <a:rPr lang="it-IT" dirty="0">
                <a:highlight>
                  <a:srgbClr val="FFFF00"/>
                </a:highlight>
              </a:rPr>
              <a:t>, the model </a:t>
            </a:r>
            <a:r>
              <a:rPr lang="it-IT" dirty="0" err="1">
                <a:highlight>
                  <a:srgbClr val="FFFF00"/>
                </a:highlight>
              </a:rPr>
              <a:t>that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has</a:t>
            </a:r>
            <a:r>
              <a:rPr lang="it-IT" dirty="0">
                <a:highlight>
                  <a:srgbClr val="FFFF00"/>
                </a:highlight>
              </a:rPr>
              <a:t> more </a:t>
            </a:r>
            <a:r>
              <a:rPr lang="it-IT" dirty="0" err="1">
                <a:highlight>
                  <a:srgbClr val="FFFF00"/>
                </a:highlight>
              </a:rPr>
              <a:t>sense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is</a:t>
            </a:r>
            <a:r>
              <a:rPr lang="it-IT" dirty="0">
                <a:highlight>
                  <a:srgbClr val="FFFF00"/>
                </a:highlight>
              </a:rPr>
              <a:t> the one </a:t>
            </a:r>
            <a:r>
              <a:rPr lang="it-IT" dirty="0" err="1">
                <a:highlight>
                  <a:srgbClr val="FFFF00"/>
                </a:highlight>
              </a:rPr>
              <a:t>considering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only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length</a:t>
            </a:r>
            <a:r>
              <a:rPr lang="it-IT" dirty="0">
                <a:highlight>
                  <a:srgbClr val="FFFF00"/>
                </a:highlight>
              </a:rPr>
              <a:t>(</a:t>
            </a:r>
            <a:r>
              <a:rPr lang="it-IT" dirty="0" err="1">
                <a:highlight>
                  <a:srgbClr val="FFFF00"/>
                </a:highlight>
              </a:rPr>
              <a:t>nodes</a:t>
            </a:r>
            <a:r>
              <a:rPr lang="it-IT" dirty="0">
                <a:highlight>
                  <a:srgbClr val="FFFF00"/>
                </a:highlight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1555670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3D3078-9272-4F7E-A17C-9770B76EF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8" y="843534"/>
            <a:ext cx="3160076" cy="20480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</p:cNvCxnSpPr>
          <p:nvPr/>
        </p:nvCxnSpPr>
        <p:spPr>
          <a:xfrm>
            <a:off x="3493824" y="1849919"/>
            <a:ext cx="2297376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712" y="11063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695233" y="1092034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4" name="Picture 23" descr="Chart, histogram&#10;&#10;Description automatically generated">
            <a:extLst>
              <a:ext uri="{FF2B5EF4-FFF2-40B4-BE49-F238E27FC236}">
                <a16:creationId xmlns:a16="http://schemas.microsoft.com/office/drawing/2014/main" id="{0E624AE0-DB58-4568-8CBF-657CC3E3D5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139" y="407059"/>
            <a:ext cx="3490293" cy="261772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28A8CF3-589F-48BA-B846-C001A1E94762}"/>
              </a:ext>
            </a:extLst>
          </p:cNvPr>
          <p:cNvCxnSpPr/>
          <p:nvPr/>
        </p:nvCxnSpPr>
        <p:spPr>
          <a:xfrm>
            <a:off x="3493824" y="682269"/>
            <a:ext cx="0" cy="234251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5" name="Picture 24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71BC2260-1EDD-4A48-B9B6-AF5E7CB6FC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48" y="3192538"/>
            <a:ext cx="4465629" cy="3349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B87847-1B50-482C-B875-273583EF36B0}"/>
              </a:ext>
            </a:extLst>
          </p:cNvPr>
          <p:cNvSpPr txBox="1"/>
          <p:nvPr/>
        </p:nvSpPr>
        <p:spPr>
          <a:xfrm>
            <a:off x="4738129" y="3133439"/>
            <a:ext cx="617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Actually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because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node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)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8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we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will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keep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proportion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of V in sylleptic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as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a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constant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(0.55±0.02)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14125-A17A-43E3-BC18-359911DB1C69}"/>
              </a:ext>
            </a:extLst>
          </p:cNvPr>
          <p:cNvSpPr txBox="1"/>
          <p:nvPr/>
        </p:nvSpPr>
        <p:spPr>
          <a:xfrm>
            <a:off x="6154310" y="5096786"/>
            <a:ext cx="1637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M+v</a:t>
            </a:r>
            <a:r>
              <a:rPr lang="it-IT" dirty="0"/>
              <a:t> somma?</a:t>
            </a:r>
          </a:p>
        </p:txBody>
      </p:sp>
    </p:spTree>
    <p:extLst>
      <p:ext uri="{BB962C8B-B14F-4D97-AF65-F5344CB8AC3E}">
        <p14:creationId xmlns:p14="http://schemas.microsoft.com/office/powerpoint/2010/main" val="641189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5274206" y="31721"/>
            <a:ext cx="16435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Spring growth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</p:cNvCxnSpPr>
          <p:nvPr/>
        </p:nvCxnSpPr>
        <p:spPr>
          <a:xfrm flipH="1">
            <a:off x="6124728" y="3281110"/>
            <a:ext cx="352272" cy="2834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6" y="6147376"/>
            <a:ext cx="496105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47DE122-573D-4DFC-A419-F3AC4C9A11BE}"/>
              </a:ext>
            </a:extLst>
          </p:cNvPr>
          <p:cNvSpPr/>
          <p:nvPr/>
        </p:nvSpPr>
        <p:spPr>
          <a:xfrm>
            <a:off x="3138489" y="2409827"/>
            <a:ext cx="200025" cy="1238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1365E2-CB6A-4B53-83BA-46725E498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75" y="4807989"/>
            <a:ext cx="457240" cy="57307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69D5739-1294-469C-A3E3-907101637B04}"/>
              </a:ext>
            </a:extLst>
          </p:cNvPr>
          <p:cNvSpPr txBox="1"/>
          <p:nvPr/>
        </p:nvSpPr>
        <p:spPr>
          <a:xfrm>
            <a:off x="1628288" y="4962068"/>
            <a:ext cx="128111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leaves</a:t>
            </a:r>
            <a:endParaRPr lang="it-IT" sz="252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14B733-B371-40D2-89B3-E8F69AFB3B33}"/>
              </a:ext>
            </a:extLst>
          </p:cNvPr>
          <p:cNvSpPr/>
          <p:nvPr/>
        </p:nvSpPr>
        <p:spPr>
          <a:xfrm>
            <a:off x="6353174" y="2828925"/>
            <a:ext cx="257176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5" name="Picture 14" descr="A picture containing person, plant, hand, tree&#10;&#10;Description automatically generated">
            <a:extLst>
              <a:ext uri="{FF2B5EF4-FFF2-40B4-BE49-F238E27FC236}">
                <a16:creationId xmlns:a16="http://schemas.microsoft.com/office/drawing/2014/main" id="{EFD299B6-187C-4CAF-8BA8-C34396466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465" y="1152985"/>
            <a:ext cx="2856812" cy="380908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31189312-6717-420B-980B-749E70B21744}"/>
              </a:ext>
            </a:extLst>
          </p:cNvPr>
          <p:cNvSpPr/>
          <p:nvPr/>
        </p:nvSpPr>
        <p:spPr>
          <a:xfrm>
            <a:off x="8429627" y="1381126"/>
            <a:ext cx="828675" cy="35116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FB0937-F1B4-4CAE-B8DB-272929DF39F5}"/>
              </a:ext>
            </a:extLst>
          </p:cNvPr>
          <p:cNvCxnSpPr>
            <a:cxnSpLocks/>
            <a:endCxn id="87" idx="0"/>
          </p:cNvCxnSpPr>
          <p:nvPr/>
        </p:nvCxnSpPr>
        <p:spPr>
          <a:xfrm flipH="1">
            <a:off x="7747856" y="4103134"/>
            <a:ext cx="777022" cy="2044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86BA4F0-50ED-42C1-B1D6-A75E74FDB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643" y="1838006"/>
            <a:ext cx="1592856" cy="139129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FD6E5D8-94EE-4BAD-A613-1A37C58B5853}"/>
              </a:ext>
            </a:extLst>
          </p:cNvPr>
          <p:cNvGrpSpPr/>
          <p:nvPr/>
        </p:nvGrpSpPr>
        <p:grpSpPr>
          <a:xfrm>
            <a:off x="2938401" y="1308573"/>
            <a:ext cx="3898649" cy="2680540"/>
            <a:chOff x="1644801" y="223235"/>
            <a:chExt cx="7435295" cy="6273931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1FB59CD-649A-419C-A90E-888A10B6BA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0612" y="2492126"/>
              <a:ext cx="189779" cy="234791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97C14B7-CAEF-407E-A7C6-19E2DC93C6C1}"/>
                </a:ext>
              </a:extLst>
            </p:cNvPr>
            <p:cNvGrpSpPr/>
            <p:nvPr/>
          </p:nvGrpSpPr>
          <p:grpSpPr>
            <a:xfrm>
              <a:off x="1644801" y="373621"/>
              <a:ext cx="6946606" cy="6123545"/>
              <a:chOff x="1644801" y="373621"/>
              <a:chExt cx="6946606" cy="6123545"/>
            </a:xfrm>
          </p:grpSpPr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1FD0676A-D7D3-4F16-8FC3-2828AD7ADB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288" t="41546" r="63011" b="21831"/>
              <a:stretch/>
            </p:blipFill>
            <p:spPr>
              <a:xfrm>
                <a:off x="1644801" y="373621"/>
                <a:ext cx="6946606" cy="6123545"/>
              </a:xfrm>
              <a:prstGeom prst="rect">
                <a:avLst/>
              </a:prstGeom>
            </p:spPr>
          </p:pic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688BCDB2-B10B-4B82-A0BF-1DBB132A57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62554" y="2348264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C3778E33-D0DA-42A7-B960-15409C619B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09737" y="4081362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60EC1AD6-1544-4AA4-AECB-97260F3A9E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5931" y="1020353"/>
                <a:ext cx="356969" cy="3785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5748D56-1CC8-4D0E-AEB6-A9B182FFE877}"/>
                </a:ext>
              </a:extLst>
            </p:cNvPr>
            <p:cNvCxnSpPr/>
            <p:nvPr/>
          </p:nvCxnSpPr>
          <p:spPr>
            <a:xfrm flipV="1">
              <a:off x="8020050" y="4081362"/>
              <a:ext cx="844550" cy="433488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E8609BD-987D-4863-B4A5-2B78935D945A}"/>
                </a:ext>
              </a:extLst>
            </p:cNvPr>
            <p:cNvCxnSpPr>
              <a:cxnSpLocks/>
            </p:cNvCxnSpPr>
            <p:nvPr/>
          </p:nvCxnSpPr>
          <p:spPr>
            <a:xfrm>
              <a:off x="7192486" y="3359150"/>
              <a:ext cx="759137" cy="40611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4B30A3-7D8E-435D-92A2-65FA0D05F8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13750" y="3965056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0B4530F-C102-47E8-AD49-8D5437D8A2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8300" y="2231958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A2CB697-1CCE-4ABA-A75C-B7FF3B4F2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70650" y="1447800"/>
              <a:ext cx="660400" cy="38595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8F281F7-A029-4682-969F-338756653A1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95425" y="1962150"/>
              <a:ext cx="234950" cy="62090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A767AE5-8242-4C06-8388-225FC9918C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53175" y="373621"/>
              <a:ext cx="492125" cy="33627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18D8CAB-3B0C-4DC8-8B33-1D4C1E754C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62554" y="1020353"/>
              <a:ext cx="744246" cy="357597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9A17945-946E-46EE-AE3E-A4E92E53058A}"/>
                </a:ext>
              </a:extLst>
            </p:cNvPr>
            <p:cNvCxnSpPr>
              <a:cxnSpLocks/>
            </p:cNvCxnSpPr>
            <p:nvPr/>
          </p:nvCxnSpPr>
          <p:spPr>
            <a:xfrm>
              <a:off x="3452383" y="1113727"/>
              <a:ext cx="0" cy="334073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3E88EAB-5554-4289-8241-23F13F188B98}"/>
                </a:ext>
              </a:extLst>
            </p:cNvPr>
            <p:cNvCxnSpPr>
              <a:cxnSpLocks/>
            </p:cNvCxnSpPr>
            <p:nvPr/>
          </p:nvCxnSpPr>
          <p:spPr>
            <a:xfrm>
              <a:off x="4476750" y="1833755"/>
              <a:ext cx="356370" cy="68154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2C69515-5AC8-424A-AF65-A671152FAF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29328" y="2515300"/>
              <a:ext cx="655322" cy="54021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EAFEE8D-579F-4022-9C33-E5289A0A8766}"/>
                </a:ext>
              </a:extLst>
            </p:cNvPr>
            <p:cNvCxnSpPr>
              <a:cxnSpLocks/>
            </p:cNvCxnSpPr>
            <p:nvPr/>
          </p:nvCxnSpPr>
          <p:spPr>
            <a:xfrm>
              <a:off x="5393216" y="3765269"/>
              <a:ext cx="584444" cy="673240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6604AD2-F423-4802-9229-4935A23DE8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7866" y="3906938"/>
              <a:ext cx="0" cy="291819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77D1A52-9F69-4560-A6F1-EF51FD68ED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5931" y="4603469"/>
              <a:ext cx="643306" cy="60353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39C934C-3C70-4F64-893F-A905498052E7}"/>
                </a:ext>
              </a:extLst>
            </p:cNvPr>
            <p:cNvSpPr/>
            <p:nvPr/>
          </p:nvSpPr>
          <p:spPr>
            <a:xfrm rot="19797953">
              <a:off x="8718146" y="4113737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E707060-A9F0-4DB3-B3BE-332E842610D3}"/>
                </a:ext>
              </a:extLst>
            </p:cNvPr>
            <p:cNvSpPr/>
            <p:nvPr/>
          </p:nvSpPr>
          <p:spPr>
            <a:xfrm rot="19797953">
              <a:off x="8426067" y="4003982"/>
              <a:ext cx="220707" cy="149585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856057-CFA8-40D2-A24C-DC73AA6099F4}"/>
                </a:ext>
              </a:extLst>
            </p:cNvPr>
            <p:cNvSpPr/>
            <p:nvPr/>
          </p:nvSpPr>
          <p:spPr>
            <a:xfrm rot="19797953">
              <a:off x="6453248" y="471126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10C95E9-C844-44C2-8D2A-C73F8D26BE33}"/>
                </a:ext>
              </a:extLst>
            </p:cNvPr>
            <p:cNvSpPr/>
            <p:nvPr/>
          </p:nvSpPr>
          <p:spPr>
            <a:xfrm rot="18124833">
              <a:off x="5774955" y="448857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164FEE2-BE3B-4FE0-801A-B34DAF5D8D32}"/>
                </a:ext>
              </a:extLst>
            </p:cNvPr>
            <p:cNvSpPr/>
            <p:nvPr/>
          </p:nvSpPr>
          <p:spPr>
            <a:xfrm rot="18124833">
              <a:off x="4038661" y="25949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2FF0576-5BC5-470B-94D1-6295F3AF0991}"/>
                </a:ext>
              </a:extLst>
            </p:cNvPr>
            <p:cNvSpPr/>
            <p:nvPr/>
          </p:nvSpPr>
          <p:spPr>
            <a:xfrm rot="17156136">
              <a:off x="4225109" y="187276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CD0FC2C-630C-42C2-8DC6-B1A3D1AF8DA6}"/>
                </a:ext>
              </a:extLst>
            </p:cNvPr>
            <p:cNvSpPr/>
            <p:nvPr/>
          </p:nvSpPr>
          <p:spPr>
            <a:xfrm rot="17156136">
              <a:off x="6675004" y="16210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A62ABF4-B8A4-4E4A-9EB5-63B2646A0CB0}"/>
                </a:ext>
              </a:extLst>
            </p:cNvPr>
            <p:cNvSpPr/>
            <p:nvPr/>
          </p:nvSpPr>
          <p:spPr>
            <a:xfrm rot="17156136">
              <a:off x="6589257" y="484145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C6417CE-B71C-4949-99EF-5D61C61A887F}"/>
                </a:ext>
              </a:extLst>
            </p:cNvPr>
            <p:cNvSpPr/>
            <p:nvPr/>
          </p:nvSpPr>
          <p:spPr>
            <a:xfrm rot="17156136">
              <a:off x="6929114" y="10244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E8032F4-DA58-4E9F-8382-56982CA64C00}"/>
                </a:ext>
              </a:extLst>
            </p:cNvPr>
            <p:cNvSpPr/>
            <p:nvPr/>
          </p:nvSpPr>
          <p:spPr>
            <a:xfrm>
              <a:off x="7391079" y="2958678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491C29-5B30-488F-BC27-A44631B68EAD}"/>
                </a:ext>
              </a:extLst>
            </p:cNvPr>
            <p:cNvSpPr/>
            <p:nvPr/>
          </p:nvSpPr>
          <p:spPr>
            <a:xfrm rot="14594370">
              <a:off x="8018490" y="2052173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D654A69-3503-418A-83AA-519A4C63579D}"/>
                </a:ext>
              </a:extLst>
            </p:cNvPr>
            <p:cNvSpPr/>
            <p:nvPr/>
          </p:nvSpPr>
          <p:spPr>
            <a:xfrm rot="14594370">
              <a:off x="5814254" y="3870501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FA7E12E-71A4-4ABB-97E5-3D621A890E73}"/>
                </a:ext>
              </a:extLst>
            </p:cNvPr>
            <p:cNvSpPr/>
            <p:nvPr/>
          </p:nvSpPr>
          <p:spPr>
            <a:xfrm rot="14594370">
              <a:off x="5312431" y="38705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D17EAC-FB59-4627-AB39-55E8A82612DE}"/>
                </a:ext>
              </a:extLst>
            </p:cNvPr>
            <p:cNvSpPr/>
            <p:nvPr/>
          </p:nvSpPr>
          <p:spPr>
            <a:xfrm rot="14594370">
              <a:off x="5464831" y="40229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2224A8B0-4690-4EA2-9BE4-BB0E3BBFE226}"/>
                </a:ext>
              </a:extLst>
            </p:cNvPr>
            <p:cNvSpPr/>
            <p:nvPr/>
          </p:nvSpPr>
          <p:spPr>
            <a:xfrm rot="17944806">
              <a:off x="2914870" y="1044562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4DA7894-1089-48BF-9F1A-60545BA6A902}"/>
                </a:ext>
              </a:extLst>
            </p:cNvPr>
            <p:cNvSpPr/>
            <p:nvPr/>
          </p:nvSpPr>
          <p:spPr>
            <a:xfrm rot="17944806">
              <a:off x="3511912" y="11406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F0B72C3-1613-4298-88FC-7C94D4207F73}"/>
                </a:ext>
              </a:extLst>
            </p:cNvPr>
            <p:cNvSpPr/>
            <p:nvPr/>
          </p:nvSpPr>
          <p:spPr>
            <a:xfrm rot="17944806">
              <a:off x="6111142" y="22081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1A9EEE2-3602-4250-89C7-38DF205C9FCE}"/>
              </a:ext>
            </a:extLst>
          </p:cNvPr>
          <p:cNvCxnSpPr/>
          <p:nvPr/>
        </p:nvCxnSpPr>
        <p:spPr>
          <a:xfrm>
            <a:off x="690005" y="4280793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4CFB376-3A2C-41DB-A0E1-B83A72EF1636}"/>
              </a:ext>
            </a:extLst>
          </p:cNvPr>
          <p:cNvCxnSpPr/>
          <p:nvPr/>
        </p:nvCxnSpPr>
        <p:spPr>
          <a:xfrm>
            <a:off x="690005" y="4417290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D9F11398-E818-4265-86AB-9407CBAA9C1C}"/>
              </a:ext>
            </a:extLst>
          </p:cNvPr>
          <p:cNvSpPr txBox="1"/>
          <p:nvPr/>
        </p:nvSpPr>
        <p:spPr>
          <a:xfrm>
            <a:off x="1186978" y="4013471"/>
            <a:ext cx="351044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9FEF61F-8764-4C38-A535-5895A2AE87C0}"/>
              </a:ext>
            </a:extLst>
          </p:cNvPr>
          <p:cNvSpPr txBox="1"/>
          <p:nvPr/>
        </p:nvSpPr>
        <p:spPr>
          <a:xfrm>
            <a:off x="1238882" y="4290424"/>
            <a:ext cx="386142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086EE7D-B5F8-473C-8059-BAF6F6BF6545}"/>
              </a:ext>
            </a:extLst>
          </p:cNvPr>
          <p:cNvSpPr txBox="1"/>
          <p:nvPr/>
        </p:nvSpPr>
        <p:spPr>
          <a:xfrm>
            <a:off x="6243048" y="399172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AB76046-73A1-4341-8A5B-4257140E27E9}"/>
              </a:ext>
            </a:extLst>
          </p:cNvPr>
          <p:cNvSpPr txBox="1"/>
          <p:nvPr/>
        </p:nvSpPr>
        <p:spPr>
          <a:xfrm>
            <a:off x="3524121" y="290338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6B5F88-2D18-4E23-B078-90DD3C71E45F}"/>
              </a:ext>
            </a:extLst>
          </p:cNvPr>
          <p:cNvSpPr txBox="1"/>
          <p:nvPr/>
        </p:nvSpPr>
        <p:spPr>
          <a:xfrm>
            <a:off x="4282188" y="253058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96B995E-267B-4ABC-9669-F13D18F7FC81}"/>
              </a:ext>
            </a:extLst>
          </p:cNvPr>
          <p:cNvSpPr txBox="1"/>
          <p:nvPr/>
        </p:nvSpPr>
        <p:spPr>
          <a:xfrm>
            <a:off x="6361987" y="2523613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CD046C5-BFC0-4F72-BBE3-AFFDF7469268}"/>
              </a:ext>
            </a:extLst>
          </p:cNvPr>
          <p:cNvSpPr txBox="1"/>
          <p:nvPr/>
        </p:nvSpPr>
        <p:spPr>
          <a:xfrm>
            <a:off x="4212883" y="397009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A3D93B9-6FF2-4CB9-8476-9F2B83085DF1}"/>
              </a:ext>
            </a:extLst>
          </p:cNvPr>
          <p:cNvSpPr txBox="1"/>
          <p:nvPr/>
        </p:nvSpPr>
        <p:spPr>
          <a:xfrm>
            <a:off x="4221076" y="439726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28584E-196B-4F37-A837-C8AF7B91E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32878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40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871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0E48EB2-A168-4273-A429-0A890194B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59" y="1276592"/>
            <a:ext cx="5760000" cy="47543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distance+rank+m+v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41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520503" y="1341765"/>
            <a:ext cx="3053810" cy="138499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Coef=-0.74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726760"/>
            <a:ext cx="2656243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185445" y="3285420"/>
            <a:ext cx="1096107" cy="104960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AIC=348.31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LENGTH_NODE</a:t>
            </a:r>
          </a:p>
        </p:txBody>
      </p:sp>
    </p:spTree>
    <p:extLst>
      <p:ext uri="{BB962C8B-B14F-4D97-AF65-F5344CB8AC3E}">
        <p14:creationId xmlns:p14="http://schemas.microsoft.com/office/powerpoint/2010/main" val="19712130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84D749-3AC3-43B2-9872-B44CD26A6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26" y="1186933"/>
            <a:ext cx="5760000" cy="47254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distance+rank+m+v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42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257937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Coef=-0.74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511316"/>
            <a:ext cx="2554180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085492" y="3153508"/>
            <a:ext cx="1208849" cy="90853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AIC=346.31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rank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29A8EC-1C8A-4FD8-B26F-94AE5DF958B9}"/>
              </a:ext>
            </a:extLst>
          </p:cNvPr>
          <p:cNvSpPr txBox="1"/>
          <p:nvPr/>
        </p:nvSpPr>
        <p:spPr>
          <a:xfrm>
            <a:off x="2938569" y="5987018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</p:spTree>
    <p:extLst>
      <p:ext uri="{BB962C8B-B14F-4D97-AF65-F5344CB8AC3E}">
        <p14:creationId xmlns:p14="http://schemas.microsoft.com/office/powerpoint/2010/main" val="20997950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84D749-3AC3-43B2-9872-B44CD26A6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26" y="1186933"/>
            <a:ext cx="5760000" cy="47254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distance+rank+m+v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43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257937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Coef=-0.74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511316"/>
            <a:ext cx="2554180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085492" y="3153508"/>
            <a:ext cx="1208849" cy="90853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AIC=346.31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rank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29A8EC-1C8A-4FD8-B26F-94AE5DF958B9}"/>
              </a:ext>
            </a:extLst>
          </p:cNvPr>
          <p:cNvSpPr txBox="1"/>
          <p:nvPr/>
        </p:nvSpPr>
        <p:spPr>
          <a:xfrm>
            <a:off x="2938569" y="5987018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</p:spTree>
    <p:extLst>
      <p:ext uri="{BB962C8B-B14F-4D97-AF65-F5344CB8AC3E}">
        <p14:creationId xmlns:p14="http://schemas.microsoft.com/office/powerpoint/2010/main" val="41227221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306F08-81F4-4499-B163-5A7418A32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33" y="1228684"/>
            <a:ext cx="5760000" cy="44986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44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98069" y="1341765"/>
            <a:ext cx="3276244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Coef=-0.72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295872"/>
            <a:ext cx="2545026" cy="12650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103078" y="3194538"/>
            <a:ext cx="1288088" cy="76786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AIC=344.5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987012-A3C7-4F04-B258-D84D833F8E51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</p:spTree>
    <p:extLst>
      <p:ext uri="{BB962C8B-B14F-4D97-AF65-F5344CB8AC3E}">
        <p14:creationId xmlns:p14="http://schemas.microsoft.com/office/powerpoint/2010/main" val="20225330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E66253-1574-44E1-9AE0-2A6F55751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302035"/>
            <a:ext cx="5760000" cy="39302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45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98069" y="1341765"/>
            <a:ext cx="3276244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Coef=-0.72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080429"/>
            <a:ext cx="2545026" cy="1480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57600" y="3039988"/>
            <a:ext cx="1383531" cy="52093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AIC=344.5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987012-A3C7-4F04-B258-D84D833F8E51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811149-0B7A-44EB-A04C-769E4BFD4EC0}"/>
              </a:ext>
            </a:extLst>
          </p:cNvPr>
          <p:cNvSpPr txBox="1"/>
          <p:nvPr/>
        </p:nvSpPr>
        <p:spPr>
          <a:xfrm>
            <a:off x="8951966" y="2545135"/>
            <a:ext cx="1403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2476BC2-A214-4E2E-8417-4D46603D8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738" y="2892066"/>
            <a:ext cx="5064370" cy="211015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6C1BC2C-879E-42C5-857F-115EE7D0E8EA}"/>
              </a:ext>
            </a:extLst>
          </p:cNvPr>
          <p:cNvSpPr txBox="1"/>
          <p:nvPr/>
        </p:nvSpPr>
        <p:spPr>
          <a:xfrm>
            <a:off x="7056323" y="5212217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651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6.5%</a:t>
            </a:r>
          </a:p>
        </p:txBody>
      </p:sp>
      <p:sp>
        <p:nvSpPr>
          <p:cNvPr id="26" name="Smiley Face 25">
            <a:extLst>
              <a:ext uri="{FF2B5EF4-FFF2-40B4-BE49-F238E27FC236}">
                <a16:creationId xmlns:a16="http://schemas.microsoft.com/office/drawing/2014/main" id="{8BF78204-D1C0-4B2B-98F9-F2C814BCF46B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ECC0C-85C2-4810-AA01-0E8D1FA4FD33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M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~6.5%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M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20634703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74C4E5-223C-4084-B1FE-D3FCC785E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3" y="1215366"/>
            <a:ext cx="5760000" cy="38649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46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98069" y="1341765"/>
            <a:ext cx="327624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Coef=-0.65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1864985"/>
            <a:ext cx="2545026" cy="169593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009292" y="2993096"/>
            <a:ext cx="1042767" cy="39487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AIC=344.8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987012-A3C7-4F04-B258-D84D833F8E51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811149-0B7A-44EB-A04C-769E4BFD4EC0}"/>
              </a:ext>
            </a:extLst>
          </p:cNvPr>
          <p:cNvSpPr txBox="1"/>
          <p:nvPr/>
        </p:nvSpPr>
        <p:spPr>
          <a:xfrm>
            <a:off x="8170338" y="2389787"/>
            <a:ext cx="178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LENGTH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C1BC2C-879E-42C5-857F-115EE7D0E8EA}"/>
              </a:ext>
            </a:extLst>
          </p:cNvPr>
          <p:cNvSpPr txBox="1"/>
          <p:nvPr/>
        </p:nvSpPr>
        <p:spPr>
          <a:xfrm>
            <a:off x="7056323" y="5212217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496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5%</a:t>
            </a:r>
          </a:p>
        </p:txBody>
      </p:sp>
      <p:sp>
        <p:nvSpPr>
          <p:cNvPr id="26" name="Smiley Face 25">
            <a:extLst>
              <a:ext uri="{FF2B5EF4-FFF2-40B4-BE49-F238E27FC236}">
                <a16:creationId xmlns:a16="http://schemas.microsoft.com/office/drawing/2014/main" id="{8BF78204-D1C0-4B2B-98F9-F2C814BCF46B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ECC0C-85C2-4810-AA01-0E8D1FA4FD33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~5%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5BE607-24AB-48DD-8A5D-3751B715ED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356" y="2890549"/>
            <a:ext cx="4922091" cy="215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412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19C456-4C57-4978-B962-6E19E294B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242556"/>
            <a:ext cx="5760000" cy="38743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47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98069" y="1341765"/>
            <a:ext cx="327624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093677" y="1649542"/>
            <a:ext cx="2842514" cy="153913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53044" y="2993096"/>
            <a:ext cx="1299016" cy="19558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AIC=346.8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987012-A3C7-4F04-B258-D84D833F8E51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811149-0B7A-44EB-A04C-769E4BFD4EC0}"/>
              </a:ext>
            </a:extLst>
          </p:cNvPr>
          <p:cNvSpPr txBox="1"/>
          <p:nvPr/>
        </p:nvSpPr>
        <p:spPr>
          <a:xfrm>
            <a:off x="8170338" y="2389787"/>
            <a:ext cx="178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C1BC2C-879E-42C5-857F-115EE7D0E8EA}"/>
              </a:ext>
            </a:extLst>
          </p:cNvPr>
          <p:cNvSpPr txBox="1"/>
          <p:nvPr/>
        </p:nvSpPr>
        <p:spPr>
          <a:xfrm>
            <a:off x="7056323" y="5212217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6" name="Smiley Face 25">
            <a:extLst>
              <a:ext uri="{FF2B5EF4-FFF2-40B4-BE49-F238E27FC236}">
                <a16:creationId xmlns:a16="http://schemas.microsoft.com/office/drawing/2014/main" id="{8BF78204-D1C0-4B2B-98F9-F2C814BCF46B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A03C1D-4905-4EFC-AE02-4450AC8AC1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9276" y="2691530"/>
            <a:ext cx="4493166" cy="250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866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5B5ACB-3D16-4E71-B77D-F1D9B2DE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03A6EA-5AA2-41FE-9D80-A2392ACD4C15}"/>
              </a:ext>
            </a:extLst>
          </p:cNvPr>
          <p:cNvSpPr txBox="1"/>
          <p:nvPr/>
        </p:nvSpPr>
        <p:spPr>
          <a:xfrm>
            <a:off x="6357259" y="329659"/>
            <a:ext cx="525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Even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though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the step model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suggest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include the m and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i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exlude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because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permutations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showed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more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than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1% of random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effect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4FBCD8F-0E44-454A-AACB-4F72054779AC}"/>
              </a:ext>
            </a:extLst>
          </p:cNvPr>
          <p:cNvSpPr/>
          <p:nvPr/>
        </p:nvSpPr>
        <p:spPr>
          <a:xfrm>
            <a:off x="5032744" y="4515293"/>
            <a:ext cx="503275" cy="21974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B2B9B5-559D-4176-94C2-E3CC976F4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9331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EF3230-DCD8-42AA-B07C-A837E1A3584A}"/>
              </a:ext>
            </a:extLst>
          </p:cNvPr>
          <p:cNvSpPr/>
          <p:nvPr/>
        </p:nvSpPr>
        <p:spPr>
          <a:xfrm>
            <a:off x="0" y="5245395"/>
            <a:ext cx="3544186" cy="1612605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75BAC334-CD1C-4771-9879-8CAC5CCC10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259" y="1717732"/>
            <a:ext cx="5565165" cy="417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729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49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pic>
        <p:nvPicPr>
          <p:cNvPr id="50" name="Picture 49" descr="Chart, histogram&#10;&#10;Description automatically generated">
            <a:extLst>
              <a:ext uri="{FF2B5EF4-FFF2-40B4-BE49-F238E27FC236}">
                <a16:creationId xmlns:a16="http://schemas.microsoft.com/office/drawing/2014/main" id="{2342CCC4-857F-47EB-8700-AB4DB443F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9AE52138-F218-4DD0-9680-DB66F64E868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5175F2-A2B2-455B-BC7F-A2CA74A91C3B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</p:spTree>
    <p:extLst>
      <p:ext uri="{BB962C8B-B14F-4D97-AF65-F5344CB8AC3E}">
        <p14:creationId xmlns:p14="http://schemas.microsoft.com/office/powerpoint/2010/main" val="3744779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695078" y="31721"/>
            <a:ext cx="280185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Next winter observations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796171" y="4824961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774589" y="5130536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821454" y="546498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836501" y="5751893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980164" y="5667246"/>
            <a:ext cx="252830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887069" y="5284169"/>
            <a:ext cx="41279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860626" y="4959124"/>
            <a:ext cx="304743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898414" y="4646486"/>
            <a:ext cx="326917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399" y="574263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7011927" y="1499565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7489183" y="1757546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  <a:stCxn id="118" idx="5"/>
          </p:cNvCxnSpPr>
          <p:nvPr/>
        </p:nvCxnSpPr>
        <p:spPr>
          <a:xfrm>
            <a:off x="2622385" y="2041850"/>
            <a:ext cx="3349945" cy="39208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6124728" y="2639718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4" y="6147377"/>
            <a:ext cx="547687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E7936586-B6B6-4F63-AE88-6CD186B4F36E}"/>
              </a:ext>
            </a:extLst>
          </p:cNvPr>
          <p:cNvSpPr/>
          <p:nvPr/>
        </p:nvSpPr>
        <p:spPr>
          <a:xfrm rot="719367">
            <a:off x="5519805" y="316563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96AFE59-9DC4-4AC4-9959-CAAE21A57198}"/>
              </a:ext>
            </a:extLst>
          </p:cNvPr>
          <p:cNvSpPr/>
          <p:nvPr/>
        </p:nvSpPr>
        <p:spPr>
          <a:xfrm rot="214394">
            <a:off x="3811914" y="3024844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CD2E8B6C-D53F-4EA6-A58D-731D53971D44}"/>
              </a:ext>
            </a:extLst>
          </p:cNvPr>
          <p:cNvSpPr/>
          <p:nvPr/>
        </p:nvSpPr>
        <p:spPr>
          <a:xfrm rot="214394">
            <a:off x="2435794" y="158056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5BDFD2-A5F9-4846-9064-29854F3F8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693" y="1086029"/>
            <a:ext cx="4665849" cy="396753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235B1A7-1269-471F-9538-F37970FA6984}"/>
              </a:ext>
            </a:extLst>
          </p:cNvPr>
          <p:cNvCxnSpPr/>
          <p:nvPr/>
        </p:nvCxnSpPr>
        <p:spPr>
          <a:xfrm>
            <a:off x="337246" y="4288855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0DAF4CB-06AF-4BD0-A1FF-93BBD1C657D2}"/>
              </a:ext>
            </a:extLst>
          </p:cNvPr>
          <p:cNvCxnSpPr/>
          <p:nvPr/>
        </p:nvCxnSpPr>
        <p:spPr>
          <a:xfrm>
            <a:off x="337246" y="4425352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D42B514-58D8-4328-8EB5-C21F2BFC2381}"/>
              </a:ext>
            </a:extLst>
          </p:cNvPr>
          <p:cNvSpPr txBox="1"/>
          <p:nvPr/>
        </p:nvSpPr>
        <p:spPr>
          <a:xfrm>
            <a:off x="945279" y="3981660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5F6497-C241-45D5-B711-81E1201E9305}"/>
              </a:ext>
            </a:extLst>
          </p:cNvPr>
          <p:cNvSpPr txBox="1"/>
          <p:nvPr/>
        </p:nvSpPr>
        <p:spPr>
          <a:xfrm>
            <a:off x="1006459" y="4288855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F863F0-DE54-414E-AD8D-0826789CBA97}"/>
              </a:ext>
            </a:extLst>
          </p:cNvPr>
          <p:cNvSpPr txBox="1"/>
          <p:nvPr/>
        </p:nvSpPr>
        <p:spPr>
          <a:xfrm>
            <a:off x="5403558" y="2877306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8D52D5-4819-4AC4-A94F-49FBE251D37C}"/>
              </a:ext>
            </a:extLst>
          </p:cNvPr>
          <p:cNvSpPr txBox="1"/>
          <p:nvPr/>
        </p:nvSpPr>
        <p:spPr>
          <a:xfrm>
            <a:off x="4030505" y="408289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6E4379-26B6-4F74-BA01-2D6B2AF1BDEC}"/>
              </a:ext>
            </a:extLst>
          </p:cNvPr>
          <p:cNvSpPr txBox="1"/>
          <p:nvPr/>
        </p:nvSpPr>
        <p:spPr>
          <a:xfrm>
            <a:off x="5301793" y="2429530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6878A1-B42A-4E0E-A470-05AF68CF17C6}"/>
              </a:ext>
            </a:extLst>
          </p:cNvPr>
          <p:cNvSpPr txBox="1"/>
          <p:nvPr/>
        </p:nvSpPr>
        <p:spPr>
          <a:xfrm>
            <a:off x="4770491" y="116644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2DF937-9C6E-4A28-A0FB-6EF0D9D6C05B}"/>
              </a:ext>
            </a:extLst>
          </p:cNvPr>
          <p:cNvSpPr txBox="1"/>
          <p:nvPr/>
        </p:nvSpPr>
        <p:spPr>
          <a:xfrm>
            <a:off x="5220445" y="502508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98FCD9-37A7-4151-BC53-3989A184F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9108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51CA16-66CE-42D3-9511-1FFCEC6BA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61" y="1191779"/>
            <a:ext cx="5760000" cy="47382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distance+rank+m+v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50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520502" y="1341765"/>
            <a:ext cx="3133451" cy="138499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(*).Coef=-0.28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Coef=-0.32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726760"/>
            <a:ext cx="2696063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185445" y="3189768"/>
            <a:ext cx="1096107" cy="102072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AIC=322.51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LENGTH_NODE</a:t>
            </a:r>
          </a:p>
        </p:txBody>
      </p:sp>
    </p:spTree>
    <p:extLst>
      <p:ext uri="{BB962C8B-B14F-4D97-AF65-F5344CB8AC3E}">
        <p14:creationId xmlns:p14="http://schemas.microsoft.com/office/powerpoint/2010/main" val="27582939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A619B2-4695-4B68-8BA7-5CBC9827E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41" y="1232964"/>
            <a:ext cx="5760000" cy="46749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distance+rank+m+v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51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Coef=0.02;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(**).Coef=-0.28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Coef=-0.32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511316"/>
            <a:ext cx="2561443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185445" y="3189768"/>
            <a:ext cx="1096107" cy="102072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AIC=320.52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rank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</p:spTree>
    <p:extLst>
      <p:ext uri="{BB962C8B-B14F-4D97-AF65-F5344CB8AC3E}">
        <p14:creationId xmlns:p14="http://schemas.microsoft.com/office/powerpoint/2010/main" val="32118293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DD6703-E4A8-4AF8-97D2-CBE2F3FC8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42" y="1243213"/>
            <a:ext cx="6084000" cy="47285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52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Coef=0.02;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(**).Coef=-0.28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Coef=-0.32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  <a:endCxn id="19" idx="3"/>
          </p:cNvCxnSpPr>
          <p:nvPr/>
        </p:nvCxnSpPr>
        <p:spPr>
          <a:xfrm flipH="1">
            <a:off x="5584546" y="2295872"/>
            <a:ext cx="2368062" cy="140228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418705" y="3274828"/>
            <a:ext cx="1165841" cy="84665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AIC=318.54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8739009" y="2659701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V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952933-4FF9-4619-B230-BBE416827955}"/>
              </a:ext>
            </a:extLst>
          </p:cNvPr>
          <p:cNvSpPr txBox="1"/>
          <p:nvPr/>
        </p:nvSpPr>
        <p:spPr>
          <a:xfrm>
            <a:off x="7056323" y="5212217"/>
            <a:ext cx="49895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417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4%</a:t>
            </a: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8064A6E0-CC22-4905-A976-C677786C2671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4AD206-A998-4848-9E67-6FCCE540D4A1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~4%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v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84615A0-6EEF-4472-BDB8-9B655EA14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989" y="3075995"/>
            <a:ext cx="4936830" cy="200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37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88C98F-825D-4883-B7E3-8DF883373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1" y="1252386"/>
            <a:ext cx="5760000" cy="44038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distance+m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53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(**).Coef=-0.28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  <a:endCxn id="19" idx="3"/>
          </p:cNvCxnSpPr>
          <p:nvPr/>
        </p:nvCxnSpPr>
        <p:spPr>
          <a:xfrm flipH="1">
            <a:off x="5499912" y="2080429"/>
            <a:ext cx="2452696" cy="143461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210493" y="3230728"/>
            <a:ext cx="1289419" cy="56863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AIC=320.71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8739009" y="2659701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length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952933-4FF9-4619-B230-BBE416827955}"/>
              </a:ext>
            </a:extLst>
          </p:cNvPr>
          <p:cNvSpPr txBox="1"/>
          <p:nvPr/>
        </p:nvSpPr>
        <p:spPr>
          <a:xfrm>
            <a:off x="7056323" y="5212217"/>
            <a:ext cx="49895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736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7%</a:t>
            </a: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8064A6E0-CC22-4905-A976-C677786C2671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4AD206-A998-4848-9E67-6FCCE540D4A1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~7%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C3744CB-8538-4396-9605-8238B0646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0963" y="3012564"/>
            <a:ext cx="5502127" cy="21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080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0DDE77-A1FB-4506-AE0F-072D760E1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2" y="1315746"/>
            <a:ext cx="5760000" cy="38964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 </a:t>
            </a:r>
            <a:r>
              <a:rPr lang="it-IT" dirty="0" err="1"/>
              <a:t>distance+m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54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(*).Coef=-0.2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  <a:endCxn id="19" idx="3"/>
          </p:cNvCxnSpPr>
          <p:nvPr/>
        </p:nvCxnSpPr>
        <p:spPr>
          <a:xfrm flipH="1">
            <a:off x="5063414" y="1864985"/>
            <a:ext cx="2889194" cy="145513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73995" y="3088960"/>
            <a:ext cx="1289419" cy="46231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AIC=321.71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8739009" y="2659701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952933-4FF9-4619-B230-BBE416827955}"/>
              </a:ext>
            </a:extLst>
          </p:cNvPr>
          <p:cNvSpPr txBox="1"/>
          <p:nvPr/>
        </p:nvSpPr>
        <p:spPr>
          <a:xfrm>
            <a:off x="7056323" y="5212217"/>
            <a:ext cx="49895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287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3%</a:t>
            </a: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8064A6E0-CC22-4905-A976-C677786C2671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4AD206-A998-4848-9E67-6FCCE540D4A1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~3%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distance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0007527-A00C-4366-B55B-6EAF261AD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781" y="2976356"/>
            <a:ext cx="4938048" cy="224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7400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826EE8-B0D4-4E5E-BA9A-7748753BD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1" y="1228684"/>
            <a:ext cx="5760000" cy="39303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 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55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  <a:endCxn id="19" idx="3"/>
          </p:cNvCxnSpPr>
          <p:nvPr/>
        </p:nvCxnSpPr>
        <p:spPr>
          <a:xfrm flipH="1">
            <a:off x="5063414" y="1649542"/>
            <a:ext cx="2889194" cy="153235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73995" y="3088961"/>
            <a:ext cx="1289419" cy="1858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AIC=324.81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8710655" y="1965925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952933-4FF9-4619-B230-BBE416827955}"/>
              </a:ext>
            </a:extLst>
          </p:cNvPr>
          <p:cNvSpPr txBox="1"/>
          <p:nvPr/>
        </p:nvSpPr>
        <p:spPr>
          <a:xfrm>
            <a:off x="7056323" y="5212217"/>
            <a:ext cx="49895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8064A6E0-CC22-4905-A976-C677786C2671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E8F2F5-8138-44B7-9157-555873CAB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411" y="2273099"/>
            <a:ext cx="4923054" cy="282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0134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2234A8-C4E2-425E-A318-1466B801F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5B5ACB-3D16-4E71-B77D-F1D9B2DE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03A6EA-5AA2-41FE-9D80-A2392ACD4C15}"/>
              </a:ext>
            </a:extLst>
          </p:cNvPr>
          <p:cNvSpPr txBox="1"/>
          <p:nvPr/>
        </p:nvSpPr>
        <p:spPr>
          <a:xfrm>
            <a:off x="6357259" y="329659"/>
            <a:ext cx="525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Even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though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the step model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suggest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include the </a:t>
            </a:r>
            <a:r>
              <a:rPr lang="it-IT" dirty="0">
                <a:solidFill>
                  <a:prstClr val="black"/>
                </a:solidFill>
                <a:latin typeface="Calibri" panose="020F0502020204030204"/>
              </a:rPr>
              <a:t>v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length,and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distance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i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exlude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because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permutations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showed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more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than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1% of random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effect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EF3230-DCD8-42AA-B07C-A837E1A3584A}"/>
              </a:ext>
            </a:extLst>
          </p:cNvPr>
          <p:cNvSpPr/>
          <p:nvPr/>
        </p:nvSpPr>
        <p:spPr>
          <a:xfrm>
            <a:off x="0" y="5245395"/>
            <a:ext cx="3544186" cy="1612605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A3F5CC-5BFF-40C4-8833-C81D0BB60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52215"/>
            <a:ext cx="6006544" cy="450490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82327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57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pic>
        <p:nvPicPr>
          <p:cNvPr id="50" name="Picture 49" descr="Chart, histogram&#10;&#10;Description automatically generated">
            <a:extLst>
              <a:ext uri="{FF2B5EF4-FFF2-40B4-BE49-F238E27FC236}">
                <a16:creationId xmlns:a16="http://schemas.microsoft.com/office/drawing/2014/main" id="{2342CCC4-857F-47EB-8700-AB4DB443F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9AE52138-F218-4DD0-9680-DB66F64E868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5175F2-A2B2-455B-BC7F-A2CA74A91C3B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30EFD45-2125-44CA-B1D7-E571CF61C9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7360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1471CCF6-30A5-4169-8013-002F3274465C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AC7AA4-2E03-4EAE-90BC-48702D728F80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</p:spTree>
    <p:extLst>
      <p:ext uri="{BB962C8B-B14F-4D97-AF65-F5344CB8AC3E}">
        <p14:creationId xmlns:p14="http://schemas.microsoft.com/office/powerpoint/2010/main" val="11595948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07B0D3-B5C7-4B39-94C7-30F5DE035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78" y="726574"/>
            <a:ext cx="5760000" cy="439803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shoot</a:t>
            </a:r>
            <a:r>
              <a:rPr lang="it-IT" sz="2000" dirty="0"/>
              <a:t> </a:t>
            </a:r>
            <a:r>
              <a:rPr lang="it-IT" sz="2000" dirty="0" err="1"/>
              <a:t>length</a:t>
            </a:r>
            <a:r>
              <a:rPr lang="it-IT" sz="2000" dirty="0"/>
              <a:t>(cm)+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node+distance</a:t>
            </a:r>
            <a:r>
              <a:rPr lang="it-IT" sz="2000" dirty="0"/>
              <a:t> + </a:t>
            </a:r>
            <a:r>
              <a:rPr lang="it-IT" sz="2000" dirty="0" err="1"/>
              <a:t>length</a:t>
            </a:r>
            <a:r>
              <a:rPr lang="it-IT" sz="2000" dirty="0"/>
              <a:t>(</a:t>
            </a:r>
            <a:r>
              <a:rPr lang="it-IT" sz="2000" dirty="0" err="1"/>
              <a:t>node</a:t>
            </a:r>
            <a:r>
              <a:rPr lang="it-IT" sz="20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277709" y="889948"/>
            <a:ext cx="3527834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Coef=-0.07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 Coef=-1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 -0.7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Coef=0.55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E576EE-F2F2-4D93-8C8E-4E0105875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9880" y="114737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28E6EC6-51C0-4219-B403-6D26D45E3EA6}"/>
              </a:ext>
            </a:extLst>
          </p:cNvPr>
          <p:cNvSpPr/>
          <p:nvPr/>
        </p:nvSpPr>
        <p:spPr>
          <a:xfrm>
            <a:off x="10077920" y="65867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8" idx="3"/>
          </p:cNvCxnSpPr>
          <p:nvPr/>
        </p:nvCxnSpPr>
        <p:spPr>
          <a:xfrm flipH="1">
            <a:off x="4832063" y="2059499"/>
            <a:ext cx="3209563" cy="89165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0B72DB0-CF21-45E6-A522-79FCF0DDA1E7}"/>
              </a:ext>
            </a:extLst>
          </p:cNvPr>
          <p:cNvSpPr/>
          <p:nvPr/>
        </p:nvSpPr>
        <p:spPr>
          <a:xfrm>
            <a:off x="4523559" y="2576422"/>
            <a:ext cx="308504" cy="7494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58</a:t>
            </a:fld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22DD22-9656-420B-AC08-6DEDC5D5700B}"/>
              </a:ext>
            </a:extLst>
          </p:cNvPr>
          <p:cNvSpPr/>
          <p:nvPr/>
        </p:nvSpPr>
        <p:spPr>
          <a:xfrm>
            <a:off x="248343" y="4466492"/>
            <a:ext cx="1275658" cy="2696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D7ECAF-74AD-4555-A581-8F94972C8456}"/>
              </a:ext>
            </a:extLst>
          </p:cNvPr>
          <p:cNvSpPr txBox="1"/>
          <p:nvPr/>
        </p:nvSpPr>
        <p:spPr>
          <a:xfrm>
            <a:off x="394658" y="5371557"/>
            <a:ext cx="5320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AIC=496.57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smallest</a:t>
            </a:r>
            <a:endParaRPr lang="it-IT" b="1" u="sng" dirty="0"/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D37A706-445F-4753-B2A8-A986E6D9E92E}"/>
              </a:ext>
            </a:extLst>
          </p:cNvPr>
          <p:cNvSpPr/>
          <p:nvPr/>
        </p:nvSpPr>
        <p:spPr>
          <a:xfrm>
            <a:off x="2057399" y="5987842"/>
            <a:ext cx="345831" cy="304855"/>
          </a:xfrm>
          <a:prstGeom prst="smileyFac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BF4CB4-9F94-4B52-A49F-13463D9A5FFB}"/>
              </a:ext>
            </a:extLst>
          </p:cNvPr>
          <p:cNvSpPr txBox="1"/>
          <p:nvPr/>
        </p:nvSpPr>
        <p:spPr>
          <a:xfrm>
            <a:off x="8527031" y="2465378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5C3982-BF2C-4FDF-8E04-6A16DA94EA9C}"/>
              </a:ext>
            </a:extLst>
          </p:cNvPr>
          <p:cNvSpPr txBox="1"/>
          <p:nvPr/>
        </p:nvSpPr>
        <p:spPr>
          <a:xfrm>
            <a:off x="6843612" y="5325281"/>
            <a:ext cx="49895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19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0.2%</a:t>
            </a:r>
          </a:p>
        </p:txBody>
      </p:sp>
      <p:sp>
        <p:nvSpPr>
          <p:cNvPr id="27" name="Smiley Face 26">
            <a:extLst>
              <a:ext uri="{FF2B5EF4-FFF2-40B4-BE49-F238E27FC236}">
                <a16:creationId xmlns:a16="http://schemas.microsoft.com/office/drawing/2014/main" id="{D088D0DF-093B-4A4C-A13B-5B7F752BBBA7}"/>
              </a:ext>
            </a:extLst>
          </p:cNvPr>
          <p:cNvSpPr/>
          <p:nvPr/>
        </p:nvSpPr>
        <p:spPr>
          <a:xfrm>
            <a:off x="6354684" y="5465271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B0C1A0-24D9-401B-8A80-ED36D607CBE0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~0.2% (&lt;1%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keep</a:t>
            </a:r>
            <a:r>
              <a:rPr lang="it-IT" sz="1400" dirty="0"/>
              <a:t> </a:t>
            </a:r>
            <a:r>
              <a:rPr lang="it-IT" sz="1400" dirty="0" err="1"/>
              <a:t>distance</a:t>
            </a:r>
            <a:r>
              <a:rPr lang="it-IT" sz="1400" dirty="0"/>
              <a:t> in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8B3556-067F-403B-A1B5-4ACBCBBF1A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922" y="2915032"/>
            <a:ext cx="5760000" cy="223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1071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4C5FB17-146E-4482-8DCD-082A52AC3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44" y="777693"/>
            <a:ext cx="4925158" cy="1761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shoot</a:t>
            </a:r>
            <a:r>
              <a:rPr lang="it-IT" sz="2000" dirty="0"/>
              <a:t> </a:t>
            </a:r>
            <a:r>
              <a:rPr lang="it-IT" sz="2000" dirty="0" err="1"/>
              <a:t>length</a:t>
            </a:r>
            <a:r>
              <a:rPr lang="it-IT" sz="2000" dirty="0"/>
              <a:t>(cm)+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node+distance</a:t>
            </a:r>
            <a:r>
              <a:rPr lang="it-IT" sz="2000" dirty="0"/>
              <a:t> + </a:t>
            </a:r>
            <a:r>
              <a:rPr lang="it-IT" sz="2000" dirty="0" err="1"/>
              <a:t>length</a:t>
            </a:r>
            <a:r>
              <a:rPr lang="it-IT" sz="2000" dirty="0"/>
              <a:t>(</a:t>
            </a:r>
            <a:r>
              <a:rPr lang="it-IT" sz="2000" dirty="0" err="1"/>
              <a:t>node</a:t>
            </a:r>
            <a:r>
              <a:rPr lang="it-IT" sz="2000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E576EE-F2F2-4D93-8C8E-4E0105875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9880" y="114737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28E6EC6-51C0-4219-B403-6D26D45E3EA6}"/>
              </a:ext>
            </a:extLst>
          </p:cNvPr>
          <p:cNvSpPr/>
          <p:nvPr/>
        </p:nvSpPr>
        <p:spPr>
          <a:xfrm>
            <a:off x="10077920" y="65867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59</a:t>
            </a:fld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2D8DD7-2401-453F-98F1-2375F60C6792}"/>
              </a:ext>
            </a:extLst>
          </p:cNvPr>
          <p:cNvSpPr/>
          <p:nvPr/>
        </p:nvSpPr>
        <p:spPr>
          <a:xfrm>
            <a:off x="2862841" y="1569920"/>
            <a:ext cx="702744" cy="1113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AD1A05-547F-4A30-9381-A7F5D36DCE6D}"/>
              </a:ext>
            </a:extLst>
          </p:cNvPr>
          <p:cNvSpPr txBox="1"/>
          <p:nvPr/>
        </p:nvSpPr>
        <p:spPr>
          <a:xfrm>
            <a:off x="2598588" y="5892581"/>
            <a:ext cx="8129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length_cm</a:t>
            </a:r>
            <a:r>
              <a:rPr lang="it-IT" dirty="0"/>
              <a:t> and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 are </a:t>
            </a:r>
            <a:r>
              <a:rPr lang="it-IT" dirty="0" err="1"/>
              <a:t>correlated</a:t>
            </a:r>
            <a:r>
              <a:rPr lang="it-IT" dirty="0"/>
              <a:t> 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removed</a:t>
            </a:r>
            <a:r>
              <a:rPr lang="it-IT" dirty="0"/>
              <a:t> </a:t>
            </a:r>
            <a:r>
              <a:rPr lang="it-IT" dirty="0" err="1"/>
              <a:t>length_node</a:t>
            </a:r>
            <a:r>
              <a:rPr lang="it-IT" dirty="0"/>
              <a:t> from the glm 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C26F2D31-0A61-4056-84D3-59C6F5E5C5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360" y="2049275"/>
            <a:ext cx="5124408" cy="38433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38042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9B959B9-C598-40AD-9FD2-8FE1FD3FBC4B}"/>
              </a:ext>
            </a:extLst>
          </p:cNvPr>
          <p:cNvSpPr/>
          <p:nvPr/>
        </p:nvSpPr>
        <p:spPr>
          <a:xfrm>
            <a:off x="3112277" y="281493"/>
            <a:ext cx="17764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GLMs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73834D-9041-4B40-88EF-214C339EE954}"/>
              </a:ext>
            </a:extLst>
          </p:cNvPr>
          <p:cNvSpPr/>
          <p:nvPr/>
        </p:nvSpPr>
        <p:spPr>
          <a:xfrm>
            <a:off x="6413853" y="201276"/>
            <a:ext cx="377408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Markovian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57EAF-C7C2-46AE-A5B3-62355BC45178}"/>
              </a:ext>
            </a:extLst>
          </p:cNvPr>
          <p:cNvSpPr txBox="1"/>
          <p:nvPr/>
        </p:nvSpPr>
        <p:spPr>
          <a:xfrm>
            <a:off x="-58615" y="1132643"/>
            <a:ext cx="5681487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a </a:t>
            </a:r>
            <a:r>
              <a:rPr lang="it-IT" sz="2520" dirty="0" err="1"/>
              <a:t>predictor</a:t>
            </a:r>
            <a:r>
              <a:rPr lang="it-IT" sz="2520" dirty="0"/>
              <a:t> </a:t>
            </a:r>
            <a:r>
              <a:rPr lang="it-IT" sz="2520" dirty="0" err="1"/>
              <a:t>describes</a:t>
            </a:r>
            <a:r>
              <a:rPr lang="it-IT" sz="2520" dirty="0"/>
              <a:t> a </a:t>
            </a:r>
            <a:r>
              <a:rPr lang="it-IT" sz="2520" dirty="0" err="1"/>
              <a:t>variable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/>
              <a:t>Poisson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quantitative;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 err="1"/>
              <a:t>Binomial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</a:t>
            </a:r>
            <a:r>
              <a:rPr lang="it-IT" sz="2520" dirty="0" err="1"/>
              <a:t>categorical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endParaRPr lang="it-IT" sz="2520" dirty="0"/>
          </a:p>
          <a:p>
            <a:r>
              <a:rPr lang="it-IT" sz="2520" dirty="0"/>
              <a:t>Es. </a:t>
            </a:r>
            <a:r>
              <a:rPr lang="it-IT" sz="2520" dirty="0" err="1"/>
              <a:t>Is</a:t>
            </a:r>
            <a:r>
              <a:rPr lang="it-IT" sz="2520" dirty="0"/>
              <a:t> Vegetative </a:t>
            </a:r>
            <a:r>
              <a:rPr lang="it-IT" sz="2520" dirty="0" err="1"/>
              <a:t>bud</a:t>
            </a:r>
            <a:r>
              <a:rPr lang="it-IT" sz="2520" dirty="0"/>
              <a:t> </a:t>
            </a:r>
            <a:r>
              <a:rPr lang="it-IT" sz="2520" dirty="0" err="1"/>
              <a:t>burst</a:t>
            </a:r>
            <a:r>
              <a:rPr lang="it-IT" sz="2520" dirty="0"/>
              <a:t> (Y) </a:t>
            </a:r>
            <a:r>
              <a:rPr lang="it-IT" sz="2520" dirty="0" err="1"/>
              <a:t>depending</a:t>
            </a:r>
            <a:r>
              <a:rPr lang="it-IT" sz="2520" dirty="0"/>
              <a:t> on (~) </a:t>
            </a:r>
            <a:r>
              <a:rPr lang="it-IT" sz="2520" dirty="0" err="1"/>
              <a:t>length</a:t>
            </a:r>
            <a:r>
              <a:rPr lang="it-IT" sz="2520" dirty="0"/>
              <a:t>,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r>
              <a:rPr lang="it-IT" sz="2520" dirty="0"/>
              <a:t>, </a:t>
            </a:r>
            <a:r>
              <a:rPr lang="it-IT" sz="2520" dirty="0" err="1"/>
              <a:t>sibling</a:t>
            </a:r>
            <a:r>
              <a:rPr lang="it-IT" sz="2520" dirty="0"/>
              <a:t> M, </a:t>
            </a:r>
            <a:r>
              <a:rPr lang="it-IT" sz="2520" dirty="0" err="1"/>
              <a:t>sibling</a:t>
            </a:r>
            <a:r>
              <a:rPr lang="it-IT" sz="2520" dirty="0"/>
              <a:t> V, tot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</a:t>
            </a:r>
            <a:r>
              <a:rPr lang="it-IT" sz="2520" dirty="0" err="1"/>
              <a:t>that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?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4FAC0D-728A-4EF5-8406-3A88033DB3F5}"/>
              </a:ext>
            </a:extLst>
          </p:cNvPr>
          <p:cNvSpPr txBox="1"/>
          <p:nvPr/>
        </p:nvSpPr>
        <p:spPr>
          <a:xfrm>
            <a:off x="6209734" y="1955602"/>
            <a:ext cx="5325773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variables</a:t>
            </a:r>
            <a:r>
              <a:rPr lang="it-IT" sz="2520" dirty="0"/>
              <a:t> (</a:t>
            </a:r>
            <a:r>
              <a:rPr lang="it-IT" sz="2520" dirty="0" err="1"/>
              <a:t>buds</a:t>
            </a:r>
            <a:r>
              <a:rPr lang="it-IT" sz="2520" dirty="0"/>
              <a:t>) can be </a:t>
            </a:r>
            <a:r>
              <a:rPr lang="it-IT" sz="2520" dirty="0" err="1"/>
              <a:t>grouped</a:t>
            </a:r>
            <a:r>
              <a:rPr lang="it-IT" sz="2520" dirty="0"/>
              <a:t> </a:t>
            </a:r>
            <a:r>
              <a:rPr lang="it-IT" sz="2520" dirty="0" err="1"/>
              <a:t>into</a:t>
            </a:r>
            <a:r>
              <a:rPr lang="it-IT" sz="2520" dirty="0"/>
              <a:t> </a:t>
            </a:r>
            <a:r>
              <a:rPr lang="it-IT" sz="2520" dirty="0" err="1"/>
              <a:t>homogeneus</a:t>
            </a:r>
            <a:r>
              <a:rPr lang="it-IT" sz="2520" dirty="0"/>
              <a:t> zones.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7B5D8E-31A2-4714-97ED-7EE987434AE7}"/>
              </a:ext>
            </a:extLst>
          </p:cNvPr>
          <p:cNvSpPr txBox="1"/>
          <p:nvPr/>
        </p:nvSpPr>
        <p:spPr>
          <a:xfrm>
            <a:off x="3754294" y="4757339"/>
            <a:ext cx="4910885" cy="20313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2520" dirty="0"/>
              <a:t>HAZELNUT ISSUES: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nodes</a:t>
            </a:r>
            <a:r>
              <a:rPr lang="it-IT" sz="2520" dirty="0"/>
              <a:t>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the </a:t>
            </a:r>
            <a:r>
              <a:rPr lang="it-IT" sz="2520" dirty="0" err="1"/>
              <a:t>same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9683C3-A985-4170-83B5-4D5334A791F5}"/>
              </a:ext>
            </a:extLst>
          </p:cNvPr>
          <p:cNvSpPr txBox="1"/>
          <p:nvPr/>
        </p:nvSpPr>
        <p:spPr>
          <a:xfrm>
            <a:off x="136951" y="4922810"/>
            <a:ext cx="36173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 err="1">
                <a:highlight>
                  <a:srgbClr val="FFFF00"/>
                </a:highlight>
              </a:rPr>
              <a:t>NB_i</a:t>
            </a:r>
            <a:r>
              <a:rPr lang="it-IT" sz="1500" dirty="0">
                <a:highlight>
                  <a:srgbClr val="FFFF00"/>
                </a:highlight>
              </a:rPr>
              <a:t> glm sono delle generalizzazioni dei modelli lineari. Ipotizzando che le variabili possano essere distribuite anche in altri modi rispetto alla distribuzione normale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26292E-C694-4AC2-8776-8EE1CD087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2693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8273C3E-B858-4D8C-A3BD-963DF1428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5278" y="1934478"/>
            <a:ext cx="5760000" cy="41964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1372A7-0A40-4627-93A7-0807C2B45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06" y="787341"/>
            <a:ext cx="5760000" cy="38139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shoot</a:t>
            </a:r>
            <a:r>
              <a:rPr lang="it-IT" sz="2000" dirty="0"/>
              <a:t> </a:t>
            </a:r>
            <a:r>
              <a:rPr lang="it-IT" sz="2000" dirty="0" err="1"/>
              <a:t>length</a:t>
            </a:r>
            <a:r>
              <a:rPr lang="it-IT" sz="2000" dirty="0"/>
              <a:t>(cm)+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node+distance</a:t>
            </a:r>
            <a:r>
              <a:rPr lang="it-IT" sz="2000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277709" y="889948"/>
            <a:ext cx="3527834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Coef=-0.35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E576EE-F2F2-4D93-8C8E-4E0105875B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9880" y="114737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28E6EC6-51C0-4219-B403-6D26D45E3EA6}"/>
              </a:ext>
            </a:extLst>
          </p:cNvPr>
          <p:cNvSpPr/>
          <p:nvPr/>
        </p:nvSpPr>
        <p:spPr>
          <a:xfrm>
            <a:off x="10077920" y="65867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8" idx="3"/>
          </p:cNvCxnSpPr>
          <p:nvPr/>
        </p:nvCxnSpPr>
        <p:spPr>
          <a:xfrm flipH="1">
            <a:off x="4386470" y="1628612"/>
            <a:ext cx="3655156" cy="110750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0B72DB0-CF21-45E6-A522-79FCF0DDA1E7}"/>
              </a:ext>
            </a:extLst>
          </p:cNvPr>
          <p:cNvSpPr/>
          <p:nvPr/>
        </p:nvSpPr>
        <p:spPr>
          <a:xfrm>
            <a:off x="4077966" y="2466754"/>
            <a:ext cx="308504" cy="5387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60</a:t>
            </a:fld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22DD22-9656-420B-AC08-6DEDC5D5700B}"/>
              </a:ext>
            </a:extLst>
          </p:cNvPr>
          <p:cNvSpPr/>
          <p:nvPr/>
        </p:nvSpPr>
        <p:spPr>
          <a:xfrm>
            <a:off x="70064" y="4098432"/>
            <a:ext cx="1275658" cy="2696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D7ECAF-74AD-4555-A581-8F94972C8456}"/>
              </a:ext>
            </a:extLst>
          </p:cNvPr>
          <p:cNvSpPr txBox="1"/>
          <p:nvPr/>
        </p:nvSpPr>
        <p:spPr>
          <a:xfrm>
            <a:off x="161223" y="4755748"/>
            <a:ext cx="2618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AIC=517.74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greater</a:t>
            </a:r>
            <a:endParaRPr lang="it-IT" b="1" u="sng" dirty="0"/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D37A706-445F-4753-B2A8-A986E6D9E92E}"/>
              </a:ext>
            </a:extLst>
          </p:cNvPr>
          <p:cNvSpPr/>
          <p:nvPr/>
        </p:nvSpPr>
        <p:spPr>
          <a:xfrm>
            <a:off x="2754209" y="4836564"/>
            <a:ext cx="345831" cy="304855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BF4CB4-9F94-4B52-A49F-13463D9A5FFB}"/>
              </a:ext>
            </a:extLst>
          </p:cNvPr>
          <p:cNvSpPr txBox="1"/>
          <p:nvPr/>
        </p:nvSpPr>
        <p:spPr>
          <a:xfrm>
            <a:off x="4589780" y="2700103"/>
            <a:ext cx="1320750" cy="3808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dirty="0" err="1"/>
              <a:t>Remove</a:t>
            </a:r>
            <a:r>
              <a:rPr lang="it-IT" dirty="0"/>
              <a:t> </a:t>
            </a:r>
            <a:r>
              <a:rPr lang="it-IT" sz="1200" dirty="0" err="1"/>
              <a:t>distance</a:t>
            </a:r>
            <a:endParaRPr lang="it-IT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3480F2-D546-4698-B026-A214F9849F79}"/>
              </a:ext>
            </a:extLst>
          </p:cNvPr>
          <p:cNvSpPr txBox="1"/>
          <p:nvPr/>
        </p:nvSpPr>
        <p:spPr>
          <a:xfrm>
            <a:off x="2490144" y="5222235"/>
            <a:ext cx="352783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471D9D7-E4D4-4DD6-B458-6A57884A7DD0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6017978" y="4255697"/>
            <a:ext cx="4822469" cy="122814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19A77E79-20BB-4E40-B8C4-B685EB6221CC}"/>
              </a:ext>
            </a:extLst>
          </p:cNvPr>
          <p:cNvSpPr/>
          <p:nvPr/>
        </p:nvSpPr>
        <p:spPr>
          <a:xfrm>
            <a:off x="10887856" y="3943262"/>
            <a:ext cx="378242" cy="31243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863BC20-8B87-4C09-9383-C0BCAE030E24}"/>
              </a:ext>
            </a:extLst>
          </p:cNvPr>
          <p:cNvSpPr txBox="1"/>
          <p:nvPr/>
        </p:nvSpPr>
        <p:spPr>
          <a:xfrm>
            <a:off x="6125501" y="6142986"/>
            <a:ext cx="5320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AIC=516.61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lower</a:t>
            </a:r>
            <a:endParaRPr lang="it-IT" b="1" u="sng" dirty="0"/>
          </a:p>
        </p:txBody>
      </p:sp>
      <p:sp>
        <p:nvSpPr>
          <p:cNvPr id="30" name="Smiley Face 29">
            <a:extLst>
              <a:ext uri="{FF2B5EF4-FFF2-40B4-BE49-F238E27FC236}">
                <a16:creationId xmlns:a16="http://schemas.microsoft.com/office/drawing/2014/main" id="{3E92B4B9-9783-43E3-9487-6EB781DF1648}"/>
              </a:ext>
            </a:extLst>
          </p:cNvPr>
          <p:cNvSpPr/>
          <p:nvPr/>
        </p:nvSpPr>
        <p:spPr>
          <a:xfrm>
            <a:off x="8534026" y="6191880"/>
            <a:ext cx="345831" cy="304855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5094BB-4139-4F53-B7A9-610053D38C1A}"/>
              </a:ext>
            </a:extLst>
          </p:cNvPr>
          <p:cNvSpPr txBox="1"/>
          <p:nvPr/>
        </p:nvSpPr>
        <p:spPr>
          <a:xfrm>
            <a:off x="10933456" y="3265232"/>
            <a:ext cx="1320750" cy="3808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dirty="0" err="1"/>
              <a:t>Remove</a:t>
            </a:r>
            <a:r>
              <a:rPr lang="it-IT" dirty="0"/>
              <a:t> </a:t>
            </a:r>
            <a:r>
              <a:rPr lang="it-IT" sz="1200" dirty="0" err="1"/>
              <a:t>length</a:t>
            </a:r>
            <a:endParaRPr lang="it-IT" sz="1200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75DFDCA-27E2-416B-BB02-E6D67FA45C64}"/>
              </a:ext>
            </a:extLst>
          </p:cNvPr>
          <p:cNvSpPr/>
          <p:nvPr/>
        </p:nvSpPr>
        <p:spPr>
          <a:xfrm>
            <a:off x="5910530" y="2789208"/>
            <a:ext cx="565032" cy="21626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21437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7FC0458F-871B-4BB3-9C38-E44AC5156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44" y="4517663"/>
            <a:ext cx="4009011" cy="14336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883079-42D2-4DE8-B08F-BBCCB5303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01" y="697669"/>
            <a:ext cx="5760000" cy="346247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</a:t>
            </a:r>
            <a:endParaRPr lang="it-IT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277709" y="889948"/>
            <a:ext cx="352783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E576EE-F2F2-4D93-8C8E-4E0105875B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9880" y="114737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28E6EC6-51C0-4219-B403-6D26D45E3EA6}"/>
              </a:ext>
            </a:extLst>
          </p:cNvPr>
          <p:cNvSpPr/>
          <p:nvPr/>
        </p:nvSpPr>
        <p:spPr>
          <a:xfrm>
            <a:off x="10077920" y="65867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8" idx="3"/>
          </p:cNvCxnSpPr>
          <p:nvPr/>
        </p:nvCxnSpPr>
        <p:spPr>
          <a:xfrm flipH="1">
            <a:off x="4440502" y="1197725"/>
            <a:ext cx="3601124" cy="119610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0B72DB0-CF21-45E6-A522-79FCF0DDA1E7}"/>
              </a:ext>
            </a:extLst>
          </p:cNvPr>
          <p:cNvSpPr/>
          <p:nvPr/>
        </p:nvSpPr>
        <p:spPr>
          <a:xfrm>
            <a:off x="4131998" y="2248837"/>
            <a:ext cx="308504" cy="28998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61</a:t>
            </a:fld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22DD22-9656-420B-AC08-6DEDC5D5700B}"/>
              </a:ext>
            </a:extLst>
          </p:cNvPr>
          <p:cNvSpPr/>
          <p:nvPr/>
        </p:nvSpPr>
        <p:spPr>
          <a:xfrm>
            <a:off x="119888" y="3489066"/>
            <a:ext cx="1275658" cy="2696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D7ECAF-74AD-4555-A581-8F94972C8456}"/>
              </a:ext>
            </a:extLst>
          </p:cNvPr>
          <p:cNvSpPr txBox="1"/>
          <p:nvPr/>
        </p:nvSpPr>
        <p:spPr>
          <a:xfrm>
            <a:off x="234718" y="4148331"/>
            <a:ext cx="2545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AIC=516.22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lower</a:t>
            </a:r>
            <a:endParaRPr lang="it-IT" b="1" u="sng" dirty="0"/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D37A706-445F-4753-B2A8-A986E6D9E92E}"/>
              </a:ext>
            </a:extLst>
          </p:cNvPr>
          <p:cNvSpPr/>
          <p:nvPr/>
        </p:nvSpPr>
        <p:spPr>
          <a:xfrm>
            <a:off x="2656896" y="4180569"/>
            <a:ext cx="345831" cy="304855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92B922-85B8-483F-A0E8-8D23648CF486}"/>
              </a:ext>
            </a:extLst>
          </p:cNvPr>
          <p:cNvSpPr/>
          <p:nvPr/>
        </p:nvSpPr>
        <p:spPr>
          <a:xfrm>
            <a:off x="2325183" y="5150663"/>
            <a:ext cx="663426" cy="80060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09A7-D6E2-4B62-8403-6D886C605E75}"/>
              </a:ext>
            </a:extLst>
          </p:cNvPr>
          <p:cNvSpPr txBox="1"/>
          <p:nvPr/>
        </p:nvSpPr>
        <p:spPr>
          <a:xfrm>
            <a:off x="257978" y="6033184"/>
            <a:ext cx="5693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WILL CHOSE THIS MODEL EVEN THOUGH THE STEP SUGGEST TO KEEP ALL THE PARAMETERS</a:t>
            </a:r>
          </a:p>
        </p:txBody>
      </p:sp>
      <p:pic>
        <p:nvPicPr>
          <p:cNvPr id="13" name="Picture 12" descr="Histogram&#10;&#10;Description automatically generated">
            <a:extLst>
              <a:ext uri="{FF2B5EF4-FFF2-40B4-BE49-F238E27FC236}">
                <a16:creationId xmlns:a16="http://schemas.microsoft.com/office/drawing/2014/main" id="{67DB98C9-AC8A-4A4D-B9EB-D183E0D4C4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647" y="1965931"/>
            <a:ext cx="5599369" cy="419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028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62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pic>
        <p:nvPicPr>
          <p:cNvPr id="50" name="Picture 49" descr="Chart, histogram&#10;&#10;Description automatically generated">
            <a:extLst>
              <a:ext uri="{FF2B5EF4-FFF2-40B4-BE49-F238E27FC236}">
                <a16:creationId xmlns:a16="http://schemas.microsoft.com/office/drawing/2014/main" id="{2342CCC4-857F-47EB-8700-AB4DB443F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9AE52138-F218-4DD0-9680-DB66F64E868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5175F2-A2B2-455B-BC7F-A2CA74A91C3B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30EFD45-2125-44CA-B1D7-E571CF61C9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1471CCF6-30A5-4169-8013-002F3274465C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AC7AA4-2E03-4EAE-90BC-48702D728F80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0" name="Picture 59" descr="Histogram&#10;&#10;Description automatically generated">
            <a:extLst>
              <a:ext uri="{FF2B5EF4-FFF2-40B4-BE49-F238E27FC236}">
                <a16:creationId xmlns:a16="http://schemas.microsoft.com/office/drawing/2014/main" id="{B55A17CF-78D8-4FB9-97F3-CAE27D8951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0" y="8957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CBF1C37-F55D-49F6-A847-2844BB69F834}"/>
              </a:ext>
            </a:extLst>
          </p:cNvPr>
          <p:cNvSpPr txBox="1"/>
          <p:nvPr/>
        </p:nvSpPr>
        <p:spPr>
          <a:xfrm>
            <a:off x="1885406" y="1652843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EF7808B5-8A35-4387-BEEE-A386AEE1F047}"/>
              </a:ext>
            </a:extLst>
          </p:cNvPr>
          <p:cNvSpPr/>
          <p:nvPr/>
        </p:nvSpPr>
        <p:spPr>
          <a:xfrm rot="9530062">
            <a:off x="1527563" y="1279124"/>
            <a:ext cx="283278" cy="80628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38918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A256F8-E70E-49D9-8D3F-F825AC15C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6" y="751278"/>
            <a:ext cx="5760000" cy="4256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337607" y="880130"/>
            <a:ext cx="3163099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Coef=+0.01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(*).Coef=-0.04</a:t>
            </a:r>
          </a:p>
          <a:p>
            <a:pPr algn="ctr"/>
            <a:r>
              <a:rPr lang="it-IT" sz="1400" dirty="0" err="1"/>
              <a:t>Rank_node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(**).Coef=0.03</a:t>
            </a:r>
          </a:p>
          <a:p>
            <a:pPr algn="ctr"/>
            <a:r>
              <a:rPr lang="it-IT" sz="1400" dirty="0" err="1"/>
              <a:t>Parent:length</a:t>
            </a:r>
            <a:r>
              <a:rPr lang="it-IT" sz="1400" dirty="0"/>
              <a:t>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160767" y="151669"/>
            <a:ext cx="761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r>
              <a:rPr lang="it-IT" dirty="0"/>
              <a:t>+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1403" y="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9986783" y="76449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0" idx="3"/>
          </p:cNvCxnSpPr>
          <p:nvPr/>
        </p:nvCxnSpPr>
        <p:spPr>
          <a:xfrm flipH="1">
            <a:off x="4786594" y="1834237"/>
            <a:ext cx="3132563" cy="110068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50934BE-9957-404E-A4AB-C7E014F107D3}"/>
              </a:ext>
            </a:extLst>
          </p:cNvPr>
          <p:cNvSpPr/>
          <p:nvPr/>
        </p:nvSpPr>
        <p:spPr>
          <a:xfrm>
            <a:off x="4420834" y="2595010"/>
            <a:ext cx="365760" cy="67981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63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5182D2-CA19-41E2-8B82-8B1778B18D0C}"/>
              </a:ext>
            </a:extLst>
          </p:cNvPr>
          <p:cNvSpPr txBox="1"/>
          <p:nvPr/>
        </p:nvSpPr>
        <p:spPr>
          <a:xfrm>
            <a:off x="586154" y="5164015"/>
            <a:ext cx="13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AIC=1603.2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30876E-ED33-4DFA-AD0A-06C233B1ACD1}"/>
              </a:ext>
            </a:extLst>
          </p:cNvPr>
          <p:cNvSpPr txBox="1"/>
          <p:nvPr/>
        </p:nvSpPr>
        <p:spPr>
          <a:xfrm>
            <a:off x="6265579" y="3731327"/>
            <a:ext cx="5260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640746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2317704-4552-4046-B93D-B2946B825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85" y="750448"/>
            <a:ext cx="5760000" cy="39067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394314" y="287946"/>
            <a:ext cx="3163099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Coef=+0.0076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(**).Coef=*0.05</a:t>
            </a:r>
          </a:p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160766" y="151669"/>
            <a:ext cx="360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rank+distance</a:t>
            </a:r>
            <a:endParaRPr lang="it-IT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1403" y="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9986783" y="76449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0" idx="3"/>
          </p:cNvCxnSpPr>
          <p:nvPr/>
        </p:nvCxnSpPr>
        <p:spPr>
          <a:xfrm flipH="1">
            <a:off x="4420717" y="1026610"/>
            <a:ext cx="3555147" cy="170117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50934BE-9957-404E-A4AB-C7E014F107D3}"/>
              </a:ext>
            </a:extLst>
          </p:cNvPr>
          <p:cNvSpPr/>
          <p:nvPr/>
        </p:nvSpPr>
        <p:spPr>
          <a:xfrm>
            <a:off x="4054957" y="2459414"/>
            <a:ext cx="365760" cy="53673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64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C961A2-008A-4566-BC0D-5677ABE8CEB6}"/>
              </a:ext>
            </a:extLst>
          </p:cNvPr>
          <p:cNvSpPr txBox="1"/>
          <p:nvPr/>
        </p:nvSpPr>
        <p:spPr>
          <a:xfrm>
            <a:off x="6523383" y="2090082"/>
            <a:ext cx="526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permute </a:t>
            </a:r>
            <a:r>
              <a:rPr lang="it-IT" dirty="0" err="1"/>
              <a:t>length</a:t>
            </a:r>
            <a:r>
              <a:rPr lang="it-IT" dirty="0"/>
              <a:t> (cm) </a:t>
            </a:r>
          </a:p>
        </p:txBody>
      </p:sp>
      <p:sp>
        <p:nvSpPr>
          <p:cNvPr id="18" name="Smiley Face 17">
            <a:extLst>
              <a:ext uri="{FF2B5EF4-FFF2-40B4-BE49-F238E27FC236}">
                <a16:creationId xmlns:a16="http://schemas.microsoft.com/office/drawing/2014/main" id="{D3D43685-0DD4-4145-AA85-959E9B965B71}"/>
              </a:ext>
            </a:extLst>
          </p:cNvPr>
          <p:cNvSpPr/>
          <p:nvPr/>
        </p:nvSpPr>
        <p:spPr>
          <a:xfrm>
            <a:off x="3942565" y="4886622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63B9D0-003B-42B8-A9C7-9D2E284D8CC4}"/>
              </a:ext>
            </a:extLst>
          </p:cNvPr>
          <p:cNvSpPr txBox="1"/>
          <p:nvPr/>
        </p:nvSpPr>
        <p:spPr>
          <a:xfrm>
            <a:off x="512570" y="4844195"/>
            <a:ext cx="360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AIC=1603.1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previous</a:t>
            </a:r>
            <a:endParaRPr lang="it-IT" b="1" u="sng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C0F478-6854-47AD-AECE-2F6C0535DEDA}"/>
              </a:ext>
            </a:extLst>
          </p:cNvPr>
          <p:cNvSpPr txBox="1"/>
          <p:nvPr/>
        </p:nvSpPr>
        <p:spPr>
          <a:xfrm>
            <a:off x="6646439" y="4946720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5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0.05%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BD230CEE-52AC-49BC-B0D2-8613E7F56CD4}"/>
              </a:ext>
            </a:extLst>
          </p:cNvPr>
          <p:cNvSpPr/>
          <p:nvPr/>
        </p:nvSpPr>
        <p:spPr>
          <a:xfrm>
            <a:off x="6300607" y="5180169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2F8A3-50A8-489F-AD30-9DFA1052D4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8290" y="2396293"/>
            <a:ext cx="5760000" cy="258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8291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2317704-4552-4046-B93D-B2946B825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85" y="750448"/>
            <a:ext cx="3682047" cy="24973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Box2: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1403" y="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9986783" y="76449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286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FFA263F4-15AF-47DC-BD74-3E11E8072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484" y="202483"/>
            <a:ext cx="4376784" cy="32825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3482576B-DA19-46A2-B9BB-F6A0910788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517" y="3348146"/>
            <a:ext cx="4497772" cy="33733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3C136D22-6950-4B25-A82C-CD8DDB27D1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161" y="3247800"/>
            <a:ext cx="4497772" cy="337332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Arrow: Down 15">
            <a:extLst>
              <a:ext uri="{FF2B5EF4-FFF2-40B4-BE49-F238E27FC236}">
                <a16:creationId xmlns:a16="http://schemas.microsoft.com/office/drawing/2014/main" id="{94807F30-5392-4109-A6B9-97605D246971}"/>
              </a:ext>
            </a:extLst>
          </p:cNvPr>
          <p:cNvSpPr/>
          <p:nvPr/>
        </p:nvSpPr>
        <p:spPr>
          <a:xfrm>
            <a:off x="3526260" y="2794958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B72D9C7C-0D9E-4B54-BAAF-4AA175DC2702}"/>
              </a:ext>
            </a:extLst>
          </p:cNvPr>
          <p:cNvSpPr/>
          <p:nvPr/>
        </p:nvSpPr>
        <p:spPr>
          <a:xfrm rot="4744538">
            <a:off x="5813510" y="3870427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7BE8717A-1F47-4474-B0EA-9F732AFFDB26}"/>
              </a:ext>
            </a:extLst>
          </p:cNvPr>
          <p:cNvSpPr/>
          <p:nvPr/>
        </p:nvSpPr>
        <p:spPr>
          <a:xfrm rot="17042971">
            <a:off x="928436" y="3208477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38073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934A04-00DE-43F4-9A75-81BF7871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85" y="764492"/>
            <a:ext cx="5760000" cy="33840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394314" y="287946"/>
            <a:ext cx="316309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significant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(***).Coef=0.03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Box2: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160766" y="151669"/>
            <a:ext cx="360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1403" y="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9986783" y="76449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286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0" idx="3"/>
          </p:cNvCxnSpPr>
          <p:nvPr/>
        </p:nvCxnSpPr>
        <p:spPr>
          <a:xfrm flipH="1">
            <a:off x="4407407" y="595723"/>
            <a:ext cx="3568457" cy="185318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50934BE-9957-404E-A4AB-C7E014F107D3}"/>
              </a:ext>
            </a:extLst>
          </p:cNvPr>
          <p:cNvSpPr/>
          <p:nvPr/>
        </p:nvSpPr>
        <p:spPr>
          <a:xfrm>
            <a:off x="4041647" y="2321392"/>
            <a:ext cx="365760" cy="2550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Smiley Face 17">
            <a:extLst>
              <a:ext uri="{FF2B5EF4-FFF2-40B4-BE49-F238E27FC236}">
                <a16:creationId xmlns:a16="http://schemas.microsoft.com/office/drawing/2014/main" id="{D3D43685-0DD4-4145-AA85-959E9B965B71}"/>
              </a:ext>
            </a:extLst>
          </p:cNvPr>
          <p:cNvSpPr/>
          <p:nvPr/>
        </p:nvSpPr>
        <p:spPr>
          <a:xfrm>
            <a:off x="3730168" y="4266223"/>
            <a:ext cx="345831" cy="369331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63B9D0-003B-42B8-A9C7-9D2E284D8CC4}"/>
              </a:ext>
            </a:extLst>
          </p:cNvPr>
          <p:cNvSpPr txBox="1"/>
          <p:nvPr/>
        </p:nvSpPr>
        <p:spPr>
          <a:xfrm>
            <a:off x="127257" y="4207397"/>
            <a:ext cx="360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AIC=1607.6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greater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than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previous</a:t>
            </a:r>
            <a:endParaRPr kumimoji="0" lang="it-IT" sz="18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DA9046-7A21-4A31-AA9D-739B45ECEF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709" y="1802028"/>
            <a:ext cx="5946998" cy="44602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11103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720421" y="1321855"/>
            <a:ext cx="8696081" cy="4038588"/>
            <a:chOff x="-291636" y="185977"/>
            <a:chExt cx="8696081" cy="4038588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197222" y="185977"/>
              <a:ext cx="7165955" cy="4038588"/>
              <a:chOff x="-30850" y="-720141"/>
              <a:chExt cx="7165955" cy="4038588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V="1">
                <a:off x="1171156" y="-720141"/>
                <a:ext cx="96756" cy="206288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30850" y="-720141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 flipH="1">
            <a:off x="3019182" y="1847428"/>
            <a:ext cx="94415" cy="1984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2981986" y="1851760"/>
            <a:ext cx="3136867" cy="967248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 flipH="1">
            <a:off x="2998330" y="5360443"/>
            <a:ext cx="23264" cy="640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603116" y="5067697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683223" y="2819008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67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pic>
        <p:nvPicPr>
          <p:cNvPr id="50" name="Picture 49" descr="Chart, histogram&#10;&#10;Description automatically generated">
            <a:extLst>
              <a:ext uri="{FF2B5EF4-FFF2-40B4-BE49-F238E27FC236}">
                <a16:creationId xmlns:a16="http://schemas.microsoft.com/office/drawing/2014/main" id="{2342CCC4-857F-47EB-8700-AB4DB443F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9AE52138-F218-4DD0-9680-DB66F64E868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5175F2-A2B2-455B-BC7F-A2CA74A91C3B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30EFD45-2125-44CA-B1D7-E571CF61C9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1471CCF6-30A5-4169-8013-002F3274465C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AC7AA4-2E03-4EAE-90BC-48702D728F80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0" name="Picture 59" descr="Histogram&#10;&#10;Description automatically generated">
            <a:extLst>
              <a:ext uri="{FF2B5EF4-FFF2-40B4-BE49-F238E27FC236}">
                <a16:creationId xmlns:a16="http://schemas.microsoft.com/office/drawing/2014/main" id="{B55A17CF-78D8-4FB9-97F3-CAE27D8951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0" y="8957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CBF1C37-F55D-49F6-A847-2844BB69F834}"/>
              </a:ext>
            </a:extLst>
          </p:cNvPr>
          <p:cNvSpPr txBox="1"/>
          <p:nvPr/>
        </p:nvSpPr>
        <p:spPr>
          <a:xfrm>
            <a:off x="1885406" y="1652843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EF7808B5-8A35-4387-BEEE-A386AEE1F047}"/>
              </a:ext>
            </a:extLst>
          </p:cNvPr>
          <p:cNvSpPr/>
          <p:nvPr/>
        </p:nvSpPr>
        <p:spPr>
          <a:xfrm rot="9530062">
            <a:off x="1527563" y="1279124"/>
            <a:ext cx="283278" cy="80628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7CAD90F3-D476-41EC-ABF1-C354D22CF0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17C3591-2314-420C-9FA1-1D303CAEAEBA}"/>
              </a:ext>
            </a:extLst>
          </p:cNvPr>
          <p:cNvSpPr txBox="1"/>
          <p:nvPr/>
        </p:nvSpPr>
        <p:spPr>
          <a:xfrm>
            <a:off x="1727391" y="2769716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7" name="Flowchart: Collate 66">
            <a:extLst>
              <a:ext uri="{FF2B5EF4-FFF2-40B4-BE49-F238E27FC236}">
                <a16:creationId xmlns:a16="http://schemas.microsoft.com/office/drawing/2014/main" id="{59B88009-B778-418B-B713-4E9904ADB35C}"/>
              </a:ext>
            </a:extLst>
          </p:cNvPr>
          <p:cNvSpPr/>
          <p:nvPr/>
        </p:nvSpPr>
        <p:spPr>
          <a:xfrm rot="7618132">
            <a:off x="1716816" y="3098766"/>
            <a:ext cx="152751" cy="318459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12171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047F56-BA42-42C8-9281-D873BD225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65" y="744830"/>
            <a:ext cx="5760000" cy="42834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96000" y="684473"/>
            <a:ext cx="3511062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 -0.05;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Coef=0.30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8393" y="0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9799266" y="988778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2" idx="3"/>
          </p:cNvCxnSpPr>
          <p:nvPr/>
        </p:nvCxnSpPr>
        <p:spPr>
          <a:xfrm flipH="1">
            <a:off x="5130425" y="1638580"/>
            <a:ext cx="2721106" cy="130936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9645FFE-7F2B-484F-99FE-105C21068474}"/>
              </a:ext>
            </a:extLst>
          </p:cNvPr>
          <p:cNvSpPr/>
          <p:nvPr/>
        </p:nvSpPr>
        <p:spPr>
          <a:xfrm>
            <a:off x="4637444" y="2600607"/>
            <a:ext cx="492981" cy="69468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BA827-FD57-4479-A70E-CADBB6D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68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927F64-B26E-470D-B95C-6F0FFE92E66E}"/>
              </a:ext>
            </a:extLst>
          </p:cNvPr>
          <p:cNvSpPr txBox="1"/>
          <p:nvPr/>
        </p:nvSpPr>
        <p:spPr>
          <a:xfrm>
            <a:off x="2245101" y="219257"/>
            <a:ext cx="543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9BE690-CECE-4310-9877-929DE6A35414}"/>
              </a:ext>
            </a:extLst>
          </p:cNvPr>
          <p:cNvSpPr txBox="1"/>
          <p:nvPr/>
        </p:nvSpPr>
        <p:spPr>
          <a:xfrm>
            <a:off x="586154" y="5164015"/>
            <a:ext cx="13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AIC=845.41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949CB0-D90C-4CF2-BA4B-4139605B9C15}"/>
              </a:ext>
            </a:extLst>
          </p:cNvPr>
          <p:cNvSpPr txBox="1"/>
          <p:nvPr/>
        </p:nvSpPr>
        <p:spPr>
          <a:xfrm>
            <a:off x="6265579" y="3731327"/>
            <a:ext cx="5260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764297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F371A66-4F58-46B0-9D8D-E1B4E4E06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220" y="3381336"/>
            <a:ext cx="4817580" cy="30005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9E2253-241F-44C5-BF9B-A1A698386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5" y="790574"/>
            <a:ext cx="5760000" cy="38758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95999" y="684473"/>
            <a:ext cx="345239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 -0.05;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Coef=0.30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8393" y="0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9799266" y="988778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2" idx="3"/>
          </p:cNvCxnSpPr>
          <p:nvPr/>
        </p:nvCxnSpPr>
        <p:spPr>
          <a:xfrm flipH="1">
            <a:off x="4710022" y="1207693"/>
            <a:ext cx="3112174" cy="157297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9645FFE-7F2B-484F-99FE-105C21068474}"/>
              </a:ext>
            </a:extLst>
          </p:cNvPr>
          <p:cNvSpPr/>
          <p:nvPr/>
        </p:nvSpPr>
        <p:spPr>
          <a:xfrm>
            <a:off x="4311041" y="2599605"/>
            <a:ext cx="398981" cy="3621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BA827-FD57-4479-A70E-CADBB6D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69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927F64-B26E-470D-B95C-6F0FFE92E66E}"/>
              </a:ext>
            </a:extLst>
          </p:cNvPr>
          <p:cNvSpPr txBox="1"/>
          <p:nvPr/>
        </p:nvSpPr>
        <p:spPr>
          <a:xfrm>
            <a:off x="2245101" y="219257"/>
            <a:ext cx="543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9BE690-CECE-4310-9877-929DE6A35414}"/>
              </a:ext>
            </a:extLst>
          </p:cNvPr>
          <p:cNvSpPr txBox="1"/>
          <p:nvPr/>
        </p:nvSpPr>
        <p:spPr>
          <a:xfrm>
            <a:off x="586154" y="5164015"/>
            <a:ext cx="13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AIC=843.45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949CB0-D90C-4CF2-BA4B-4139605B9C15}"/>
              </a:ext>
            </a:extLst>
          </p:cNvPr>
          <p:cNvSpPr txBox="1"/>
          <p:nvPr/>
        </p:nvSpPr>
        <p:spPr>
          <a:xfrm>
            <a:off x="6704177" y="2266853"/>
            <a:ext cx="5260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.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though</a:t>
            </a:r>
            <a:r>
              <a:rPr lang="it-IT" dirty="0"/>
              <a:t> STEP( ) </a:t>
            </a:r>
            <a:r>
              <a:rPr lang="it-IT" dirty="0" err="1"/>
              <a:t>says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best model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0C5B5CE9-4A43-4BDA-B95B-A0C6A26D3B25}"/>
              </a:ext>
            </a:extLst>
          </p:cNvPr>
          <p:cNvSpPr/>
          <p:nvPr/>
        </p:nvSpPr>
        <p:spPr>
          <a:xfrm>
            <a:off x="1960047" y="5164016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7AAAB7AF-1935-4785-9ED9-C75CEF06EA73}"/>
              </a:ext>
            </a:extLst>
          </p:cNvPr>
          <p:cNvSpPr/>
          <p:nvPr/>
        </p:nvSpPr>
        <p:spPr>
          <a:xfrm rot="5400000">
            <a:off x="8947318" y="3363468"/>
            <a:ext cx="560558" cy="21398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0FC1F5B-DA29-4CE5-9181-44AD875F9C0E}"/>
              </a:ext>
            </a:extLst>
          </p:cNvPr>
          <p:cNvSpPr/>
          <p:nvPr/>
        </p:nvSpPr>
        <p:spPr>
          <a:xfrm>
            <a:off x="6286859" y="5696347"/>
            <a:ext cx="2915977" cy="87673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5215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05FA21-B67D-42B6-8D93-2B4659EC63E0}"/>
              </a:ext>
            </a:extLst>
          </p:cNvPr>
          <p:cNvSpPr/>
          <p:nvPr/>
        </p:nvSpPr>
        <p:spPr>
          <a:xfrm>
            <a:off x="3695434" y="194816"/>
            <a:ext cx="4801138" cy="413935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2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DATASET_ARCHITECTURE HAZELNUT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CB843-CE6B-4E06-9407-C064B94FC419}"/>
              </a:ext>
            </a:extLst>
          </p:cNvPr>
          <p:cNvSpPr/>
          <p:nvPr/>
        </p:nvSpPr>
        <p:spPr>
          <a:xfrm>
            <a:off x="1515688" y="563174"/>
            <a:ext cx="1848359" cy="398187"/>
          </a:xfrm>
          <a:prstGeom prst="rect">
            <a:avLst/>
          </a:prstGeom>
          <a:solidFill>
            <a:srgbClr val="C00000"/>
          </a:solidFill>
        </p:spPr>
        <p:txBody>
          <a:bodyPr wrap="square" lIns="51435" tIns="25718" rIns="51435" bIns="25718">
            <a:spAutoFit/>
          </a:bodyPr>
          <a:lstStyle/>
          <a:p>
            <a:r>
              <a:rPr lang="en-US" sz="225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31770D-CF87-4E75-98A6-6849983DECE7}"/>
              </a:ext>
            </a:extLst>
          </p:cNvPr>
          <p:cNvSpPr txBox="1"/>
          <p:nvPr/>
        </p:nvSpPr>
        <p:spPr>
          <a:xfrm>
            <a:off x="5283769" y="563175"/>
            <a:ext cx="1556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OWN-ROOTED e INNE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67AEED-170C-40BA-B45C-C5B2C5E6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534381-D476-4A98-8FCA-64F26259D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92" y="3930707"/>
            <a:ext cx="5684070" cy="19501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A4985E-9C30-4F56-93FA-D45BB8A82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58" y="977110"/>
            <a:ext cx="6407977" cy="41542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3D0950-E768-49C2-84FB-8A6D8BB79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7048" y="1312984"/>
            <a:ext cx="859524" cy="11964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6FDF9B-A17C-49FF-BA74-923AEA30B1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562" y="1145906"/>
            <a:ext cx="2737717" cy="201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1009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393" y="0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9799266" y="988778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BA827-FD57-4479-A70E-CADBB6D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70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927F64-B26E-470D-B95C-6F0FFE92E66E}"/>
              </a:ext>
            </a:extLst>
          </p:cNvPr>
          <p:cNvSpPr txBox="1"/>
          <p:nvPr/>
        </p:nvSpPr>
        <p:spPr>
          <a:xfrm>
            <a:off x="2245101" y="219257"/>
            <a:ext cx="2151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902B29C-59F3-4923-8713-2774415C1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5" y="744830"/>
            <a:ext cx="3448054" cy="2320186"/>
          </a:xfrm>
          <a:prstGeom prst="rect">
            <a:avLst/>
          </a:prstGeom>
        </p:spPr>
      </p:pic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99A221DE-84FD-44A6-B898-7B4B4170EC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087" y="299048"/>
            <a:ext cx="4503306" cy="33774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03634527-F029-45CD-9055-AAB9129A26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03991"/>
            <a:ext cx="4566566" cy="34249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Arrow: Down 25">
            <a:extLst>
              <a:ext uri="{FF2B5EF4-FFF2-40B4-BE49-F238E27FC236}">
                <a16:creationId xmlns:a16="http://schemas.microsoft.com/office/drawing/2014/main" id="{1B9722EB-D679-41DB-AB7E-50B20EA76533}"/>
              </a:ext>
            </a:extLst>
          </p:cNvPr>
          <p:cNvSpPr/>
          <p:nvPr/>
        </p:nvSpPr>
        <p:spPr>
          <a:xfrm>
            <a:off x="3204207" y="2702472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93E8C1ED-AC36-4DDC-9687-0328282DEBF1}"/>
              </a:ext>
            </a:extLst>
          </p:cNvPr>
          <p:cNvSpPr/>
          <p:nvPr/>
        </p:nvSpPr>
        <p:spPr>
          <a:xfrm rot="4744538">
            <a:off x="5491457" y="3777941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D45AED6B-4143-4F77-8F70-74D79919AE4F}"/>
              </a:ext>
            </a:extLst>
          </p:cNvPr>
          <p:cNvSpPr/>
          <p:nvPr/>
        </p:nvSpPr>
        <p:spPr>
          <a:xfrm rot="17042971">
            <a:off x="606383" y="3115991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389438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393" y="0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9799266" y="988778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286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BA827-FD57-4479-A70E-CADBB6D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927F64-B26E-470D-B95C-6F0FFE92E66E}"/>
              </a:ext>
            </a:extLst>
          </p:cNvPr>
          <p:cNvSpPr txBox="1"/>
          <p:nvPr/>
        </p:nvSpPr>
        <p:spPr>
          <a:xfrm>
            <a:off x="2245101" y="219257"/>
            <a:ext cx="2151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distance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8CAB11-D78C-4F7E-B535-32BD0DC7B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5" y="798213"/>
            <a:ext cx="5760000" cy="30312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4D8CC4D-9966-4420-AC0E-CD4F4E2E11B9}"/>
              </a:ext>
            </a:extLst>
          </p:cNvPr>
          <p:cNvSpPr txBox="1"/>
          <p:nvPr/>
        </p:nvSpPr>
        <p:spPr>
          <a:xfrm>
            <a:off x="6188014" y="269846"/>
            <a:ext cx="345239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Coef=0.24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2EB2B1-252D-48DE-BA35-5E2D948A4879}"/>
              </a:ext>
            </a:extLst>
          </p:cNvPr>
          <p:cNvCxnSpPr>
            <a:cxnSpLocks/>
            <a:stCxn id="16" idx="2"/>
            <a:endCxn id="18" idx="3"/>
          </p:cNvCxnSpPr>
          <p:nvPr/>
        </p:nvCxnSpPr>
        <p:spPr>
          <a:xfrm flipH="1">
            <a:off x="4169433" y="577623"/>
            <a:ext cx="3744778" cy="168518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2BC4743-C2AF-4AB4-848F-5909C9E92FF0}"/>
              </a:ext>
            </a:extLst>
          </p:cNvPr>
          <p:cNvSpPr/>
          <p:nvPr/>
        </p:nvSpPr>
        <p:spPr>
          <a:xfrm>
            <a:off x="3770452" y="2184979"/>
            <a:ext cx="398981" cy="15565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A4484B-DE55-4081-9F7C-E5246E1BBB73}"/>
              </a:ext>
            </a:extLst>
          </p:cNvPr>
          <p:cNvSpPr txBox="1"/>
          <p:nvPr/>
        </p:nvSpPr>
        <p:spPr>
          <a:xfrm>
            <a:off x="678169" y="4749388"/>
            <a:ext cx="13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AIC=858.31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0EDE2D49-5491-470E-B200-A5B8CDDB5E65}"/>
              </a:ext>
            </a:extLst>
          </p:cNvPr>
          <p:cNvSpPr/>
          <p:nvPr/>
        </p:nvSpPr>
        <p:spPr>
          <a:xfrm>
            <a:off x="2052062" y="4749389"/>
            <a:ext cx="345831" cy="369331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17122ECF-E43A-473F-B367-41976EF97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238" y="1948905"/>
            <a:ext cx="5851405" cy="438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4555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96CA23-E3A0-4E4A-BC1F-FA9682EDB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02" y="774272"/>
            <a:ext cx="5760000" cy="388531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8393" y="0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9799266" y="988778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286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BA827-FD57-4479-A70E-CADBB6D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927F64-B26E-470D-B95C-6F0FFE92E66E}"/>
              </a:ext>
            </a:extLst>
          </p:cNvPr>
          <p:cNvSpPr txBox="1"/>
          <p:nvPr/>
        </p:nvSpPr>
        <p:spPr>
          <a:xfrm>
            <a:off x="2245101" y="219257"/>
            <a:ext cx="2151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normal_distance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D8CC4D-9966-4420-AC0E-CD4F4E2E11B9}"/>
              </a:ext>
            </a:extLst>
          </p:cNvPr>
          <p:cNvSpPr txBox="1"/>
          <p:nvPr/>
        </p:nvSpPr>
        <p:spPr>
          <a:xfrm>
            <a:off x="6188014" y="269846"/>
            <a:ext cx="345239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marR="0" lvl="0" indent="-2857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Normal_Distance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significant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(***). Coef=4.5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2EB2B1-252D-48DE-BA35-5E2D948A4879}"/>
              </a:ext>
            </a:extLst>
          </p:cNvPr>
          <p:cNvCxnSpPr>
            <a:cxnSpLocks/>
            <a:stCxn id="16" idx="2"/>
            <a:endCxn id="18" idx="3"/>
          </p:cNvCxnSpPr>
          <p:nvPr/>
        </p:nvCxnSpPr>
        <p:spPr>
          <a:xfrm flipH="1">
            <a:off x="5037826" y="793066"/>
            <a:ext cx="2876385" cy="200169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2BC4743-C2AF-4AB4-848F-5909C9E92FF0}"/>
              </a:ext>
            </a:extLst>
          </p:cNvPr>
          <p:cNvSpPr/>
          <p:nvPr/>
        </p:nvSpPr>
        <p:spPr>
          <a:xfrm>
            <a:off x="4638845" y="2716930"/>
            <a:ext cx="398981" cy="15565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A4484B-DE55-4081-9F7C-E5246E1BBB73}"/>
              </a:ext>
            </a:extLst>
          </p:cNvPr>
          <p:cNvSpPr txBox="1"/>
          <p:nvPr/>
        </p:nvSpPr>
        <p:spPr>
          <a:xfrm>
            <a:off x="678169" y="4749388"/>
            <a:ext cx="13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AIC=847.31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0EDE2D49-5491-470E-B200-A5B8CDDB5E65}"/>
              </a:ext>
            </a:extLst>
          </p:cNvPr>
          <p:cNvSpPr/>
          <p:nvPr/>
        </p:nvSpPr>
        <p:spPr>
          <a:xfrm>
            <a:off x="2052062" y="4749389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852418DC-28CB-43A5-AAE4-2FCA54A27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297" y="2007503"/>
            <a:ext cx="5620985" cy="421573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 descr="Chart, histogram&#10;&#10;Description automatically generated">
            <a:extLst>
              <a:ext uri="{FF2B5EF4-FFF2-40B4-BE49-F238E27FC236}">
                <a16:creationId xmlns:a16="http://schemas.microsoft.com/office/drawing/2014/main" id="{4A92A04D-7706-4901-ADA4-A31A48E1AA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059" y="3688399"/>
            <a:ext cx="3814189" cy="2860642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6C0E7D3-C012-4F20-B03B-648B2A995C7B}"/>
              </a:ext>
            </a:extLst>
          </p:cNvPr>
          <p:cNvCxnSpPr>
            <a:cxnSpLocks/>
          </p:cNvCxnSpPr>
          <p:nvPr/>
        </p:nvCxnSpPr>
        <p:spPr>
          <a:xfrm flipH="1">
            <a:off x="6136755" y="5118720"/>
            <a:ext cx="678526" cy="160964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2F2C887-08E2-415F-B1D6-4108E7B6B38B}"/>
              </a:ext>
            </a:extLst>
          </p:cNvPr>
          <p:cNvSpPr txBox="1"/>
          <p:nvPr/>
        </p:nvSpPr>
        <p:spPr>
          <a:xfrm>
            <a:off x="6577147" y="5869222"/>
            <a:ext cx="971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 dirty="0"/>
              <a:t>0=</a:t>
            </a:r>
            <a:r>
              <a:rPr lang="it-IT" sz="1000" dirty="0" err="1"/>
              <a:t>median</a:t>
            </a:r>
            <a:r>
              <a:rPr lang="it-IT" sz="1000" dirty="0"/>
              <a:t> part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A225A1-527C-493F-96F6-B04D5CF6017B}"/>
              </a:ext>
            </a:extLst>
          </p:cNvPr>
          <p:cNvSpPr txBox="1"/>
          <p:nvPr/>
        </p:nvSpPr>
        <p:spPr>
          <a:xfrm>
            <a:off x="10661250" y="5850309"/>
            <a:ext cx="12061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 dirty="0"/>
              <a:t>0.5=end/</a:t>
            </a:r>
            <a:r>
              <a:rPr lang="it-IT" sz="1000" dirty="0" err="1"/>
              <a:t>beginning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3431192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73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pic>
        <p:nvPicPr>
          <p:cNvPr id="50" name="Picture 49" descr="Chart, histogram&#10;&#10;Description automatically generated">
            <a:extLst>
              <a:ext uri="{FF2B5EF4-FFF2-40B4-BE49-F238E27FC236}">
                <a16:creationId xmlns:a16="http://schemas.microsoft.com/office/drawing/2014/main" id="{2342CCC4-857F-47EB-8700-AB4DB443F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9AE52138-F218-4DD0-9680-DB66F64E868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5175F2-A2B2-455B-BC7F-A2CA74A91C3B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30EFD45-2125-44CA-B1D7-E571CF61C9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1471CCF6-30A5-4169-8013-002F3274465C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AC7AA4-2E03-4EAE-90BC-48702D728F80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0" name="Picture 59" descr="Histogram&#10;&#10;Description automatically generated">
            <a:extLst>
              <a:ext uri="{FF2B5EF4-FFF2-40B4-BE49-F238E27FC236}">
                <a16:creationId xmlns:a16="http://schemas.microsoft.com/office/drawing/2014/main" id="{B55A17CF-78D8-4FB9-97F3-CAE27D8951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0" y="8957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CBF1C37-F55D-49F6-A847-2844BB69F834}"/>
              </a:ext>
            </a:extLst>
          </p:cNvPr>
          <p:cNvSpPr txBox="1"/>
          <p:nvPr/>
        </p:nvSpPr>
        <p:spPr>
          <a:xfrm>
            <a:off x="1885406" y="1652843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EF7808B5-8A35-4387-BEEE-A386AEE1F047}"/>
              </a:ext>
            </a:extLst>
          </p:cNvPr>
          <p:cNvSpPr/>
          <p:nvPr/>
        </p:nvSpPr>
        <p:spPr>
          <a:xfrm rot="9530062">
            <a:off x="1527563" y="1279124"/>
            <a:ext cx="283278" cy="80628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7CAD90F3-D476-41EC-ABF1-C354D22CF0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17C3591-2314-420C-9FA1-1D303CAEAEBA}"/>
              </a:ext>
            </a:extLst>
          </p:cNvPr>
          <p:cNvSpPr txBox="1"/>
          <p:nvPr/>
        </p:nvSpPr>
        <p:spPr>
          <a:xfrm>
            <a:off x="1727391" y="2769716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7" name="Flowchart: Collate 66">
            <a:extLst>
              <a:ext uri="{FF2B5EF4-FFF2-40B4-BE49-F238E27FC236}">
                <a16:creationId xmlns:a16="http://schemas.microsoft.com/office/drawing/2014/main" id="{59B88009-B778-418B-B713-4E9904ADB35C}"/>
              </a:ext>
            </a:extLst>
          </p:cNvPr>
          <p:cNvSpPr/>
          <p:nvPr/>
        </p:nvSpPr>
        <p:spPr>
          <a:xfrm rot="7618132">
            <a:off x="1716816" y="3098766"/>
            <a:ext cx="152751" cy="318459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8" name="Picture 67" descr="Chart, histogram&#10;&#10;Description automatically generated">
            <a:extLst>
              <a:ext uri="{FF2B5EF4-FFF2-40B4-BE49-F238E27FC236}">
                <a16:creationId xmlns:a16="http://schemas.microsoft.com/office/drawing/2014/main" id="{19425E48-B3C9-4562-82C7-89F90EB4E1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6" y="368431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F4B2473-5A11-41FF-B559-4F764AADB129}"/>
              </a:ext>
            </a:extLst>
          </p:cNvPr>
          <p:cNvSpPr txBox="1"/>
          <p:nvPr/>
        </p:nvSpPr>
        <p:spPr>
          <a:xfrm>
            <a:off x="1745067" y="3601328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normalized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Flowchart: Collate 69">
            <a:extLst>
              <a:ext uri="{FF2B5EF4-FFF2-40B4-BE49-F238E27FC236}">
                <a16:creationId xmlns:a16="http://schemas.microsoft.com/office/drawing/2014/main" id="{33BF2E04-DF6F-449E-93F8-9937424C6EE6}"/>
              </a:ext>
            </a:extLst>
          </p:cNvPr>
          <p:cNvSpPr/>
          <p:nvPr/>
        </p:nvSpPr>
        <p:spPr>
          <a:xfrm rot="3173424">
            <a:off x="1770883" y="391953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0BB5ED1F-0DB0-4CD1-8A53-64AB97772B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446" y="3215172"/>
            <a:ext cx="1260000" cy="945000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E78CD447-21BB-486D-AA2A-54DA4BDBC804}"/>
              </a:ext>
            </a:extLst>
          </p:cNvPr>
          <p:cNvSpPr txBox="1"/>
          <p:nvPr/>
        </p:nvSpPr>
        <p:spPr>
          <a:xfrm>
            <a:off x="3922867" y="4083597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(%V)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DF11A303-73BC-4352-8530-EBA574F8B053}"/>
              </a:ext>
            </a:extLst>
          </p:cNvPr>
          <p:cNvSpPr/>
          <p:nvPr/>
        </p:nvSpPr>
        <p:spPr>
          <a:xfrm rot="21115515">
            <a:off x="4969679" y="4366367"/>
            <a:ext cx="110370" cy="39946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47425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BDD48B-F5E7-4778-A5C7-375DD2C62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156061"/>
            <a:ext cx="5787062" cy="48782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distance+rank+m+v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74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138499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(**).Coef=0.06;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Coef=-0.9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726760"/>
            <a:ext cx="2675721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40656" y="3100754"/>
            <a:ext cx="1555339" cy="109269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AIC=328.76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LENGTH_NODE</a:t>
            </a:r>
          </a:p>
        </p:txBody>
      </p:sp>
    </p:spTree>
    <p:extLst>
      <p:ext uri="{BB962C8B-B14F-4D97-AF65-F5344CB8AC3E}">
        <p14:creationId xmlns:p14="http://schemas.microsoft.com/office/powerpoint/2010/main" val="13332515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D2C7C3-B3CB-4DF3-B954-5994BA3CB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198895"/>
            <a:ext cx="5760000" cy="48273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75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(***).Coef=0.05;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Coef=-0.9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511316"/>
            <a:ext cx="2675721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03608" y="3143841"/>
            <a:ext cx="1492387" cy="104960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AIC=327.06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43F3E8-12EB-4895-867F-3F1F991CCB37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distance+rank+m+v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7910162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3DB1C2-E8CB-4FAE-9553-890416D26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172219"/>
            <a:ext cx="5760000" cy="4717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 </a:t>
            </a:r>
            <a:r>
              <a:rPr lang="it-IT" dirty="0" err="1"/>
              <a:t>distance+rank+v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76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(***).Coef=0.05;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Coef=-1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295872"/>
            <a:ext cx="2675721" cy="12650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26612" y="3153254"/>
            <a:ext cx="1469384" cy="76484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AIC=328.14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415236" y="2704925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rank</a:t>
            </a:r>
            <a:r>
              <a:rPr lang="it-IT" dirty="0"/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34D56E-EF63-40D6-B9C3-43D2F89D438B}"/>
              </a:ext>
            </a:extLst>
          </p:cNvPr>
          <p:cNvSpPr txBox="1"/>
          <p:nvPr/>
        </p:nvSpPr>
        <p:spPr>
          <a:xfrm>
            <a:off x="6660616" y="5419050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25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0.25%</a:t>
            </a:r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648B4668-B39E-4199-9278-EE7AD2820C91}"/>
              </a:ext>
            </a:extLst>
          </p:cNvPr>
          <p:cNvSpPr/>
          <p:nvPr/>
        </p:nvSpPr>
        <p:spPr>
          <a:xfrm>
            <a:off x="6314784" y="5652499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D849B0B-86BC-4E5E-A5D7-E0F97C96DA8C}"/>
              </a:ext>
            </a:extLst>
          </p:cNvPr>
          <p:cNvSpPr txBox="1"/>
          <p:nvPr/>
        </p:nvSpPr>
        <p:spPr>
          <a:xfrm>
            <a:off x="3286892" y="6070607"/>
            <a:ext cx="3818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How can I make a </a:t>
            </a:r>
            <a:r>
              <a:rPr lang="it-IT" dirty="0" err="1">
                <a:highlight>
                  <a:srgbClr val="FFFF00"/>
                </a:highlight>
              </a:rPr>
              <a:t>graph</a:t>
            </a:r>
            <a:r>
              <a:rPr lang="it-IT" dirty="0">
                <a:highlight>
                  <a:srgbClr val="FFFF00"/>
                </a:highlight>
              </a:rPr>
              <a:t> of </a:t>
            </a:r>
            <a:r>
              <a:rPr lang="it-IT" dirty="0" err="1">
                <a:highlight>
                  <a:srgbClr val="FFFF00"/>
                </a:highlight>
              </a:rPr>
              <a:t>those</a:t>
            </a:r>
            <a:r>
              <a:rPr lang="it-IT" dirty="0">
                <a:highlight>
                  <a:srgbClr val="FFFF00"/>
                </a:highlight>
              </a:rPr>
              <a:t> 4 </a:t>
            </a:r>
            <a:r>
              <a:rPr lang="it-IT" dirty="0" err="1">
                <a:highlight>
                  <a:srgbClr val="FFFF00"/>
                </a:highlight>
              </a:rPr>
              <a:t>predictors</a:t>
            </a:r>
            <a:r>
              <a:rPr lang="it-IT" dirty="0">
                <a:highlight>
                  <a:srgbClr val="FFFF00"/>
                </a:highlight>
              </a:rPr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316706-4166-4297-A6B5-DFF568078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5837" y="3081046"/>
            <a:ext cx="5760000" cy="226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2951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602EE8-C78E-41DC-8902-F3ABDD7CC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50" y="2774413"/>
            <a:ext cx="4680000" cy="34623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 </a:t>
            </a:r>
            <a:r>
              <a:rPr lang="it-IT" dirty="0" err="1"/>
              <a:t>distance+rank+m+v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77</a:t>
            </a:fld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9D714-D815-4BC1-A85C-80C7C6E52E7E}"/>
              </a:ext>
            </a:extLst>
          </p:cNvPr>
          <p:cNvSpPr txBox="1"/>
          <p:nvPr/>
        </p:nvSpPr>
        <p:spPr>
          <a:xfrm>
            <a:off x="2610929" y="1476595"/>
            <a:ext cx="6567315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Step </a:t>
            </a:r>
            <a:r>
              <a:rPr lang="it-IT" sz="1600" dirty="0" err="1"/>
              <a:t>function</a:t>
            </a:r>
            <a:r>
              <a:rPr lang="it-IT" sz="1600" dirty="0"/>
              <a:t> </a:t>
            </a:r>
            <a:r>
              <a:rPr lang="it-IT" sz="1600" dirty="0" err="1"/>
              <a:t>says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the best model </a:t>
            </a:r>
            <a:r>
              <a:rPr lang="it-IT" sz="1600" dirty="0" err="1"/>
              <a:t>includes</a:t>
            </a:r>
            <a:r>
              <a:rPr lang="it-IT" sz="1600" dirty="0"/>
              <a:t> </a:t>
            </a:r>
            <a:r>
              <a:rPr lang="it-IT" sz="1600" dirty="0" err="1"/>
              <a:t>also</a:t>
            </a:r>
            <a:r>
              <a:rPr lang="it-IT" sz="1600" dirty="0"/>
              <a:t> «m». </a:t>
            </a:r>
            <a:r>
              <a:rPr lang="it-IT" sz="1600" dirty="0" err="1"/>
              <a:t>That</a:t>
            </a:r>
            <a:r>
              <a:rPr lang="it-IT" sz="1600" dirty="0"/>
              <a:t> I </a:t>
            </a:r>
            <a:r>
              <a:rPr lang="it-IT" sz="1600" dirty="0" err="1"/>
              <a:t>removed</a:t>
            </a:r>
            <a:r>
              <a:rPr lang="it-IT" sz="1600" dirty="0"/>
              <a:t> </a:t>
            </a:r>
            <a:r>
              <a:rPr lang="it-IT" sz="1600" dirty="0" err="1"/>
              <a:t>because</a:t>
            </a:r>
            <a:r>
              <a:rPr lang="it-IT" sz="1600" dirty="0"/>
              <a:t>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was</a:t>
            </a:r>
            <a:r>
              <a:rPr lang="it-IT" sz="1600" dirty="0"/>
              <a:t> </a:t>
            </a:r>
            <a:r>
              <a:rPr lang="it-IT" sz="1600" dirty="0" err="1"/>
              <a:t>not</a:t>
            </a:r>
            <a:r>
              <a:rPr lang="it-IT" sz="1600" dirty="0"/>
              <a:t> </a:t>
            </a:r>
            <a:r>
              <a:rPr lang="it-IT" sz="1600" dirty="0" err="1"/>
              <a:t>significant</a:t>
            </a:r>
            <a:r>
              <a:rPr lang="it-IT" sz="1600" dirty="0"/>
              <a:t>.</a:t>
            </a:r>
          </a:p>
          <a:p>
            <a:pPr algn="ctr"/>
            <a:r>
              <a:rPr lang="it-IT" sz="1600" dirty="0" err="1"/>
              <a:t>If</a:t>
            </a:r>
            <a:r>
              <a:rPr lang="it-IT" sz="1600" dirty="0"/>
              <a:t> I </a:t>
            </a:r>
            <a:r>
              <a:rPr lang="it-IT" sz="1600" dirty="0" err="1"/>
              <a:t>also</a:t>
            </a:r>
            <a:r>
              <a:rPr lang="it-IT" sz="1600" dirty="0"/>
              <a:t> </a:t>
            </a:r>
            <a:r>
              <a:rPr lang="it-IT" sz="1600" dirty="0" err="1"/>
              <a:t>remove</a:t>
            </a:r>
            <a:r>
              <a:rPr lang="it-IT" sz="1600" dirty="0"/>
              <a:t> </a:t>
            </a:r>
            <a:r>
              <a:rPr lang="it-IT" sz="1600" dirty="0" err="1"/>
              <a:t>rank</a:t>
            </a:r>
            <a:r>
              <a:rPr lang="it-IT" sz="1600" dirty="0"/>
              <a:t> from the model (</a:t>
            </a:r>
            <a:r>
              <a:rPr lang="it-IT" sz="1600" dirty="0" err="1"/>
              <a:t>because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trhe</a:t>
            </a:r>
            <a:r>
              <a:rPr lang="it-IT" sz="1600" dirty="0"/>
              <a:t> </a:t>
            </a:r>
            <a:r>
              <a:rPr lang="it-IT" sz="1600" dirty="0" err="1"/>
              <a:t>less</a:t>
            </a:r>
            <a:r>
              <a:rPr lang="it-IT" sz="1600" dirty="0"/>
              <a:t> </a:t>
            </a:r>
            <a:r>
              <a:rPr lang="it-IT" sz="1600" dirty="0" err="1"/>
              <a:t>significant</a:t>
            </a:r>
            <a:r>
              <a:rPr lang="it-IT" sz="1600" dirty="0"/>
              <a:t>. </a:t>
            </a:r>
            <a:r>
              <a:rPr lang="it-IT" sz="1600" dirty="0" err="1"/>
              <a:t>Even</a:t>
            </a:r>
            <a:r>
              <a:rPr lang="it-IT" sz="1600" dirty="0"/>
              <a:t> </a:t>
            </a:r>
            <a:r>
              <a:rPr lang="it-IT" sz="1600" dirty="0" err="1"/>
              <a:t>though</a:t>
            </a:r>
            <a:r>
              <a:rPr lang="it-IT" sz="1600" dirty="0"/>
              <a:t> </a:t>
            </a:r>
            <a:r>
              <a:rPr lang="it-IT" sz="1600" dirty="0" err="1"/>
              <a:t>permutations</a:t>
            </a:r>
            <a:r>
              <a:rPr lang="it-IT" sz="1600" dirty="0"/>
              <a:t> </a:t>
            </a:r>
            <a:r>
              <a:rPr lang="it-IT" sz="1600" dirty="0" err="1"/>
              <a:t>showed</a:t>
            </a:r>
            <a:r>
              <a:rPr lang="it-IT" sz="1600" dirty="0"/>
              <a:t> 0.25% of </a:t>
            </a:r>
            <a:r>
              <a:rPr lang="it-IT" sz="1600" dirty="0" err="1"/>
              <a:t>causal</a:t>
            </a:r>
            <a:r>
              <a:rPr lang="it-IT" sz="1600" dirty="0"/>
              <a:t> </a:t>
            </a:r>
            <a:r>
              <a:rPr lang="it-IT" sz="1600" dirty="0" err="1"/>
              <a:t>effect</a:t>
            </a:r>
            <a:r>
              <a:rPr lang="it-IT" sz="1600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32FB2A-6FBD-4E15-A024-6676DE7F1A09}"/>
              </a:ext>
            </a:extLst>
          </p:cNvPr>
          <p:cNvSpPr/>
          <p:nvPr/>
        </p:nvSpPr>
        <p:spPr>
          <a:xfrm>
            <a:off x="3322944" y="5102629"/>
            <a:ext cx="3397170" cy="116727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42965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46163" y="910217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(1=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0=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from V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PROLEPTIC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0"/>
                <a:solidFill>
                  <a:srgbClr val="70AD47">
                    <a:lumMod val="5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(cm)+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distance+rank+m+v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hart, bar chart, histogram&#10;&#10;Description automatically generated">
            <a:extLst>
              <a:ext uri="{FF2B5EF4-FFF2-40B4-BE49-F238E27FC236}">
                <a16:creationId xmlns:a16="http://schemas.microsoft.com/office/drawing/2014/main" id="{97EEEF36-B6D3-4D49-B12B-82A7B144BC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62" y="1233382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C7B7B85C-20E8-4000-AEC8-3D461105D6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188" y="1233382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 descr="Chart, bar chart, histogram&#10;&#10;Description automatically generated">
            <a:extLst>
              <a:ext uri="{FF2B5EF4-FFF2-40B4-BE49-F238E27FC236}">
                <a16:creationId xmlns:a16="http://schemas.microsoft.com/office/drawing/2014/main" id="{B0A02EC0-03B4-448C-A751-6A231B2D12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3800" y="1233382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 descr="Chart, histogram, box and whisker chart&#10;&#10;Description automatically generated">
            <a:extLst>
              <a:ext uri="{FF2B5EF4-FFF2-40B4-BE49-F238E27FC236}">
                <a16:creationId xmlns:a16="http://schemas.microsoft.com/office/drawing/2014/main" id="{A6790AE4-5B4C-4344-8F1D-2E6BB065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449" y="4021475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 descr="Chart, bar chart&#10;&#10;Description automatically generated">
            <a:extLst>
              <a:ext uri="{FF2B5EF4-FFF2-40B4-BE49-F238E27FC236}">
                <a16:creationId xmlns:a16="http://schemas.microsoft.com/office/drawing/2014/main" id="{85808BDD-A3FA-4EA3-A6D1-9315E16E59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600" y="3996009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Arrow: Down 20">
            <a:extLst>
              <a:ext uri="{FF2B5EF4-FFF2-40B4-BE49-F238E27FC236}">
                <a16:creationId xmlns:a16="http://schemas.microsoft.com/office/drawing/2014/main" id="{98C1E8AE-2927-47A5-BE25-7B276918D19F}"/>
              </a:ext>
            </a:extLst>
          </p:cNvPr>
          <p:cNvSpPr/>
          <p:nvPr/>
        </p:nvSpPr>
        <p:spPr>
          <a:xfrm>
            <a:off x="3543511" y="3429000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60846A0D-AF36-473F-9639-072A41370E12}"/>
              </a:ext>
            </a:extLst>
          </p:cNvPr>
          <p:cNvSpPr/>
          <p:nvPr/>
        </p:nvSpPr>
        <p:spPr>
          <a:xfrm rot="4744538">
            <a:off x="5667633" y="4487216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29412FF4-EFDA-40BB-BC62-8F7F3C329928}"/>
              </a:ext>
            </a:extLst>
          </p:cNvPr>
          <p:cNvSpPr/>
          <p:nvPr/>
        </p:nvSpPr>
        <p:spPr>
          <a:xfrm rot="17042971">
            <a:off x="1624183" y="4371606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297420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709256-6420-4375-8DBC-E830B5E19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59" y="1252386"/>
            <a:ext cx="5760000" cy="40140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(1=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0=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from V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PROLEPTIC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0"/>
                <a:solidFill>
                  <a:srgbClr val="70AD47">
                    <a:lumMod val="5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marR="0" lvl="0" indent="-2857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significant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(***). Coef=-0.75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1649542"/>
            <a:ext cx="2675721" cy="191138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560498" y="3153254"/>
            <a:ext cx="635498" cy="17079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AIC=366.44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BF2D5B40-0CE8-4077-9EC9-7D412C7D2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037" y="2535255"/>
            <a:ext cx="4957985" cy="371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63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330D87A-E30B-402E-9EED-17D4C0608EE2}"/>
              </a:ext>
            </a:extLst>
          </p:cNvPr>
          <p:cNvSpPr/>
          <p:nvPr/>
        </p:nvSpPr>
        <p:spPr>
          <a:xfrm>
            <a:off x="1227366" y="217041"/>
            <a:ext cx="2533899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Shoot scale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4659923" y="1087719"/>
            <a:ext cx="33809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Description</a:t>
            </a:r>
            <a:r>
              <a:rPr lang="it-IT" sz="1200" dirty="0"/>
              <a:t> of </a:t>
            </a:r>
            <a:r>
              <a:rPr lang="it-IT" sz="1200" dirty="0" err="1"/>
              <a:t>each</a:t>
            </a:r>
            <a:r>
              <a:rPr lang="it-IT" sz="1200" dirty="0"/>
              <a:t> </a:t>
            </a:r>
            <a:r>
              <a:rPr lang="it-IT" sz="1200" dirty="0" err="1"/>
              <a:t>shoot</a:t>
            </a:r>
            <a:r>
              <a:rPr lang="it-IT" sz="1200" dirty="0"/>
              <a:t> </a:t>
            </a:r>
            <a:r>
              <a:rPr lang="it-IT" sz="1200" dirty="0" err="1"/>
              <a:t>composition</a:t>
            </a:r>
            <a:r>
              <a:rPr lang="it-IT" sz="1200" dirty="0"/>
              <a:t> in </a:t>
            </a:r>
            <a:r>
              <a:rPr lang="it-IT" sz="1200" dirty="0" err="1"/>
              <a:t>terms</a:t>
            </a:r>
            <a:r>
              <a:rPr lang="it-IT" sz="12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row</a:t>
            </a:r>
            <a:r>
              <a:rPr lang="it-IT" sz="12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Not </a:t>
            </a:r>
            <a:r>
              <a:rPr lang="it-IT" sz="1200" dirty="0" err="1"/>
              <a:t>grafted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Plant</a:t>
            </a:r>
            <a:r>
              <a:rPr lang="it-IT" sz="1200" dirty="0"/>
              <a:t> ID </a:t>
            </a:r>
            <a:r>
              <a:rPr lang="it-IT" sz="1200" dirty="0" err="1"/>
              <a:t>mother</a:t>
            </a:r>
            <a:r>
              <a:rPr lang="it-IT" sz="1200" dirty="0"/>
              <a:t> of the </a:t>
            </a:r>
            <a:r>
              <a:rPr lang="it-IT" sz="1200" dirty="0" err="1"/>
              <a:t>shoot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(class);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nodes</a:t>
            </a:r>
            <a:r>
              <a:rPr lang="it-IT" sz="12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buds</a:t>
            </a:r>
            <a:r>
              <a:rPr lang="it-IT" sz="1200" dirty="0"/>
              <a:t> per </a:t>
            </a:r>
            <a:r>
              <a:rPr lang="it-IT" sz="1200" dirty="0" err="1"/>
              <a:t>type</a:t>
            </a:r>
            <a:r>
              <a:rPr lang="it-IT" sz="1200" dirty="0"/>
              <a:t> 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clusters;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nuts;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0DCFA1-6AB5-4677-B105-63AF24AA5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36" y="171149"/>
            <a:ext cx="819439" cy="7842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30F232-C57B-4E35-AA45-0FC36C198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36" y="1023857"/>
            <a:ext cx="4501918" cy="206671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1FD6D-44BF-47C7-9797-6EB3DC6C1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29C561-2E6D-46BC-9070-154DE5D66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9" y="4613954"/>
            <a:ext cx="4590764" cy="19453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07339C-DBAF-4F19-A66C-C67E74BE9A42}"/>
              </a:ext>
            </a:extLst>
          </p:cNvPr>
          <p:cNvSpPr/>
          <p:nvPr/>
        </p:nvSpPr>
        <p:spPr>
          <a:xfrm>
            <a:off x="1227366" y="3610401"/>
            <a:ext cx="2126736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Bud scale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636E1D-65B5-460A-BD3E-0BE86CF525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9" y="3639743"/>
            <a:ext cx="1201771" cy="6338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B1E55E-2A4E-4783-BF24-1A0F0DAB13D4}"/>
              </a:ext>
            </a:extLst>
          </p:cNvPr>
          <p:cNvSpPr txBox="1"/>
          <p:nvPr/>
        </p:nvSpPr>
        <p:spPr>
          <a:xfrm>
            <a:off x="4747475" y="4620815"/>
            <a:ext cx="3775573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900" dirty="0" err="1"/>
              <a:t>Description</a:t>
            </a:r>
            <a:r>
              <a:rPr lang="it-IT" sz="900" dirty="0"/>
              <a:t> of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bud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r>
              <a:rPr lang="it-IT" sz="900" dirty="0"/>
              <a:t> in </a:t>
            </a:r>
            <a:r>
              <a:rPr lang="it-IT" sz="900" dirty="0" err="1"/>
              <a:t>terms</a:t>
            </a:r>
            <a:r>
              <a:rPr lang="it-IT" sz="9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New </a:t>
            </a: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Year</a:t>
            </a:r>
            <a:r>
              <a:rPr lang="it-IT" sz="900" dirty="0"/>
              <a:t> of </a:t>
            </a:r>
            <a:r>
              <a:rPr lang="it-IT" sz="900" dirty="0" err="1"/>
              <a:t>parent</a:t>
            </a:r>
            <a:r>
              <a:rPr lang="it-IT" sz="900" dirty="0"/>
              <a:t> sampling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length</a:t>
            </a:r>
            <a:r>
              <a:rPr lang="it-IT" sz="9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Metamer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sibling</a:t>
            </a:r>
            <a:r>
              <a:rPr lang="it-IT" sz="900" dirty="0"/>
              <a:t> </a:t>
            </a:r>
            <a:r>
              <a:rPr lang="it-IT" sz="900" dirty="0" err="1"/>
              <a:t>buds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the </a:t>
            </a:r>
            <a:r>
              <a:rPr lang="it-IT" sz="900" dirty="0" err="1"/>
              <a:t>same</a:t>
            </a:r>
            <a:r>
              <a:rPr lang="it-IT" sz="900" dirty="0"/>
              <a:t> </a:t>
            </a:r>
            <a:r>
              <a:rPr lang="it-IT" sz="900" dirty="0" err="1"/>
              <a:t>node</a:t>
            </a:r>
            <a:r>
              <a:rPr lang="it-IT" sz="900" dirty="0"/>
              <a:t>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Total </a:t>
            </a:r>
            <a:r>
              <a:rPr lang="it-IT" sz="900" dirty="0" err="1"/>
              <a:t>buds</a:t>
            </a:r>
            <a:r>
              <a:rPr lang="it-IT" sz="900" dirty="0"/>
              <a:t> per </a:t>
            </a:r>
            <a:r>
              <a:rPr lang="it-IT" sz="900" dirty="0" err="1"/>
              <a:t>node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Shoots</a:t>
            </a:r>
            <a:r>
              <a:rPr lang="it-IT" sz="900" dirty="0"/>
              <a:t> </a:t>
            </a:r>
            <a:r>
              <a:rPr lang="it-IT" sz="900" dirty="0" err="1"/>
              <a:t>developed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</a:t>
            </a:r>
            <a:r>
              <a:rPr lang="it-IT" sz="900" dirty="0" err="1"/>
              <a:t>that</a:t>
            </a:r>
            <a:r>
              <a:rPr lang="it-IT" sz="900" dirty="0"/>
              <a:t> </a:t>
            </a:r>
            <a:r>
              <a:rPr lang="it-IT" sz="900" dirty="0" err="1"/>
              <a:t>rank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Fate of </a:t>
            </a:r>
            <a:r>
              <a:rPr lang="it-IT" sz="900" dirty="0" err="1"/>
              <a:t>bud</a:t>
            </a:r>
            <a:r>
              <a:rPr lang="it-IT" sz="900" dirty="0"/>
              <a:t> (one per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row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Position of the </a:t>
            </a:r>
            <a:r>
              <a:rPr lang="it-IT" sz="900" dirty="0" err="1"/>
              <a:t>bud</a:t>
            </a:r>
            <a:r>
              <a:rPr lang="it-IT" sz="900" dirty="0"/>
              <a:t> (</a:t>
            </a:r>
            <a:r>
              <a:rPr lang="it-IT" sz="900" dirty="0" err="1"/>
              <a:t>apical</a:t>
            </a:r>
            <a:r>
              <a:rPr lang="it-IT" sz="900" dirty="0"/>
              <a:t>/</a:t>
            </a:r>
            <a:r>
              <a:rPr lang="it-IT" sz="900" dirty="0" err="1"/>
              <a:t>lateral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(cm)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(class)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Information </a:t>
            </a:r>
            <a:r>
              <a:rPr lang="it-IT" sz="900" dirty="0" err="1"/>
              <a:t>regarding</a:t>
            </a:r>
            <a:r>
              <a:rPr lang="it-IT" sz="900" dirty="0"/>
              <a:t>  </a:t>
            </a:r>
            <a:r>
              <a:rPr lang="it-IT" sz="900" dirty="0" err="1"/>
              <a:t>each</a:t>
            </a:r>
            <a:r>
              <a:rPr lang="it-IT" sz="900" dirty="0"/>
              <a:t> new </a:t>
            </a: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endParaRPr lang="it-IT" sz="900" dirty="0"/>
          </a:p>
        </p:txBody>
      </p:sp>
    </p:spTree>
    <p:extLst>
      <p:ext uri="{BB962C8B-B14F-4D97-AF65-F5344CB8AC3E}">
        <p14:creationId xmlns:p14="http://schemas.microsoft.com/office/powerpoint/2010/main" val="327839721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80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pic>
        <p:nvPicPr>
          <p:cNvPr id="50" name="Picture 49" descr="Chart, histogram&#10;&#10;Description automatically generated">
            <a:extLst>
              <a:ext uri="{FF2B5EF4-FFF2-40B4-BE49-F238E27FC236}">
                <a16:creationId xmlns:a16="http://schemas.microsoft.com/office/drawing/2014/main" id="{2342CCC4-857F-47EB-8700-AB4DB443F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9AE52138-F218-4DD0-9680-DB66F64E868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5175F2-A2B2-455B-BC7F-A2CA74A91C3B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30EFD45-2125-44CA-B1D7-E571CF61C9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1471CCF6-30A5-4169-8013-002F3274465C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AC7AA4-2E03-4EAE-90BC-48702D728F80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0" name="Picture 59" descr="Histogram&#10;&#10;Description automatically generated">
            <a:extLst>
              <a:ext uri="{FF2B5EF4-FFF2-40B4-BE49-F238E27FC236}">
                <a16:creationId xmlns:a16="http://schemas.microsoft.com/office/drawing/2014/main" id="{B55A17CF-78D8-4FB9-97F3-CAE27D8951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0" y="8957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CBF1C37-F55D-49F6-A847-2844BB69F834}"/>
              </a:ext>
            </a:extLst>
          </p:cNvPr>
          <p:cNvSpPr txBox="1"/>
          <p:nvPr/>
        </p:nvSpPr>
        <p:spPr>
          <a:xfrm>
            <a:off x="1885406" y="1652843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EF7808B5-8A35-4387-BEEE-A386AEE1F047}"/>
              </a:ext>
            </a:extLst>
          </p:cNvPr>
          <p:cNvSpPr/>
          <p:nvPr/>
        </p:nvSpPr>
        <p:spPr>
          <a:xfrm rot="9530062">
            <a:off x="1527563" y="1279124"/>
            <a:ext cx="283278" cy="80628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7CAD90F3-D476-41EC-ABF1-C354D22CF0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17C3591-2314-420C-9FA1-1D303CAEAEBA}"/>
              </a:ext>
            </a:extLst>
          </p:cNvPr>
          <p:cNvSpPr txBox="1"/>
          <p:nvPr/>
        </p:nvSpPr>
        <p:spPr>
          <a:xfrm>
            <a:off x="1727391" y="2769716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7" name="Flowchart: Collate 66">
            <a:extLst>
              <a:ext uri="{FF2B5EF4-FFF2-40B4-BE49-F238E27FC236}">
                <a16:creationId xmlns:a16="http://schemas.microsoft.com/office/drawing/2014/main" id="{59B88009-B778-418B-B713-4E9904ADB35C}"/>
              </a:ext>
            </a:extLst>
          </p:cNvPr>
          <p:cNvSpPr/>
          <p:nvPr/>
        </p:nvSpPr>
        <p:spPr>
          <a:xfrm rot="7618132">
            <a:off x="1716816" y="3098766"/>
            <a:ext cx="152751" cy="318459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8" name="Picture 67" descr="Chart, histogram&#10;&#10;Description automatically generated">
            <a:extLst>
              <a:ext uri="{FF2B5EF4-FFF2-40B4-BE49-F238E27FC236}">
                <a16:creationId xmlns:a16="http://schemas.microsoft.com/office/drawing/2014/main" id="{19425E48-B3C9-4562-82C7-89F90EB4E1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6" y="368431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F4B2473-5A11-41FF-B559-4F764AADB129}"/>
              </a:ext>
            </a:extLst>
          </p:cNvPr>
          <p:cNvSpPr txBox="1"/>
          <p:nvPr/>
        </p:nvSpPr>
        <p:spPr>
          <a:xfrm>
            <a:off x="1745067" y="3601328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normalized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Flowchart: Collate 69">
            <a:extLst>
              <a:ext uri="{FF2B5EF4-FFF2-40B4-BE49-F238E27FC236}">
                <a16:creationId xmlns:a16="http://schemas.microsoft.com/office/drawing/2014/main" id="{33BF2E04-DF6F-449E-93F8-9937424C6EE6}"/>
              </a:ext>
            </a:extLst>
          </p:cNvPr>
          <p:cNvSpPr/>
          <p:nvPr/>
        </p:nvSpPr>
        <p:spPr>
          <a:xfrm rot="3173424">
            <a:off x="1770883" y="391953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0BB5ED1F-0DB0-4CD1-8A53-64AB97772B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446" y="3215172"/>
            <a:ext cx="1260000" cy="945000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E78CD447-21BB-486D-AA2A-54DA4BDBC804}"/>
              </a:ext>
            </a:extLst>
          </p:cNvPr>
          <p:cNvSpPr txBox="1"/>
          <p:nvPr/>
        </p:nvSpPr>
        <p:spPr>
          <a:xfrm>
            <a:off x="3922867" y="4083597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(%V)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DF11A303-73BC-4352-8530-EBA574F8B053}"/>
              </a:ext>
            </a:extLst>
          </p:cNvPr>
          <p:cNvSpPr/>
          <p:nvPr/>
        </p:nvSpPr>
        <p:spPr>
          <a:xfrm rot="21115515">
            <a:off x="4969679" y="4366367"/>
            <a:ext cx="110370" cy="39946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2" name="Picture 71" descr="Chart, histogram&#10;&#10;Description automatically generated">
            <a:extLst>
              <a:ext uri="{FF2B5EF4-FFF2-40B4-BE49-F238E27FC236}">
                <a16:creationId xmlns:a16="http://schemas.microsoft.com/office/drawing/2014/main" id="{E43731F8-CE2B-4DA7-83EC-83228D6AE9F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51817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4" name="Flowchart: Collate 73">
            <a:extLst>
              <a:ext uri="{FF2B5EF4-FFF2-40B4-BE49-F238E27FC236}">
                <a16:creationId xmlns:a16="http://schemas.microsoft.com/office/drawing/2014/main" id="{8634307B-B894-46FA-AD2B-E8A748537941}"/>
              </a:ext>
            </a:extLst>
          </p:cNvPr>
          <p:cNvSpPr/>
          <p:nvPr/>
        </p:nvSpPr>
        <p:spPr>
          <a:xfrm rot="5025691">
            <a:off x="2059051" y="4881273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7FE573D-C418-40AA-9E52-B4DCF2F3E521}"/>
              </a:ext>
            </a:extLst>
          </p:cNvPr>
          <p:cNvSpPr txBox="1"/>
          <p:nvPr/>
        </p:nvSpPr>
        <p:spPr>
          <a:xfrm>
            <a:off x="1677917" y="4910240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</p:spTree>
    <p:extLst>
      <p:ext uri="{BB962C8B-B14F-4D97-AF65-F5344CB8AC3E}">
        <p14:creationId xmlns:p14="http://schemas.microsoft.com/office/powerpoint/2010/main" val="100330358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2F4674-B66E-4FA9-8961-00A866387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198895"/>
            <a:ext cx="5760000" cy="46804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distance+rank+m_v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81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M_V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(***).Coef=-0.91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511316"/>
            <a:ext cx="2675721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05193" y="3036119"/>
            <a:ext cx="1214098" cy="107580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AIC=236.03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distance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500138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4D8F3E-780A-404E-9CCE-F182AAA63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198895"/>
            <a:ext cx="5760000" cy="44744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rank+m_v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82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M_V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(***).Coef=-0.92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295872"/>
            <a:ext cx="2675721" cy="12650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40656" y="3100754"/>
            <a:ext cx="1214098" cy="74087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AIC=234.09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length_node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78889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2C31A6-B871-4CBF-B346-899B9DA70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228684"/>
            <a:ext cx="5760000" cy="36710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 </a:t>
            </a:r>
            <a:r>
              <a:rPr lang="it-IT" dirty="0" err="1"/>
              <a:t>rank+m_v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83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(**).Coef=0.16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M_V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(***).Coef=-0.9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080429"/>
            <a:ext cx="2675721" cy="1480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213178" y="2851630"/>
            <a:ext cx="895417" cy="49824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AIC=234.73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length_cm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160786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1BAF82-8540-41E2-B85A-C549E9D1B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55" y="1230835"/>
            <a:ext cx="5760000" cy="4195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 </a:t>
            </a:r>
            <a:r>
              <a:rPr lang="it-IT" dirty="0" err="1"/>
              <a:t>rank+m_v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84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(**).Coef=0.16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M_V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(***).Coef=-0.9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1864985"/>
            <a:ext cx="2675721" cy="169593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86356" y="3174795"/>
            <a:ext cx="1214990" cy="49824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AIC=234.07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731342" y="2256667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Permute </a:t>
            </a:r>
            <a:r>
              <a:rPr lang="it-IT" dirty="0" err="1"/>
              <a:t>rank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005C81-9FCC-4187-99FC-E75DB65C6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247" y="2628370"/>
            <a:ext cx="5760000" cy="273702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E8B93E7-019B-4D2A-B10F-9F2707FB57FD}"/>
              </a:ext>
            </a:extLst>
          </p:cNvPr>
          <p:cNvSpPr txBox="1"/>
          <p:nvPr/>
        </p:nvSpPr>
        <p:spPr>
          <a:xfrm>
            <a:off x="6660616" y="5419050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82358D6D-C99F-477C-961E-5EB833498CBB}"/>
              </a:ext>
            </a:extLst>
          </p:cNvPr>
          <p:cNvSpPr/>
          <p:nvPr/>
        </p:nvSpPr>
        <p:spPr>
          <a:xfrm>
            <a:off x="6314784" y="5652499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613376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(1=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0=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from V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PROLEPTIC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rank+m+v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Chart, bar chart, histogram&#10;&#10;Description automatically generated">
            <a:extLst>
              <a:ext uri="{FF2B5EF4-FFF2-40B4-BE49-F238E27FC236}">
                <a16:creationId xmlns:a16="http://schemas.microsoft.com/office/drawing/2014/main" id="{6386ADE0-801F-4A87-A330-656E9F48BF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56" y="1935825"/>
            <a:ext cx="5355541" cy="40166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D46DA938-6A25-4020-9378-1270433D6C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1935824"/>
            <a:ext cx="5355542" cy="4016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2C3D176-7BA2-42B9-804B-EFFB1450CB76}"/>
              </a:ext>
            </a:extLst>
          </p:cNvPr>
          <p:cNvSpPr txBox="1"/>
          <p:nvPr/>
        </p:nvSpPr>
        <p:spPr>
          <a:xfrm>
            <a:off x="5085396" y="1494053"/>
            <a:ext cx="464139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There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just 1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with 9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(4V+5M). Of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those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5, just 1 burst (0.2)</a:t>
            </a:r>
          </a:p>
        </p:txBody>
      </p:sp>
    </p:spTree>
    <p:extLst>
      <p:ext uri="{BB962C8B-B14F-4D97-AF65-F5344CB8AC3E}">
        <p14:creationId xmlns:p14="http://schemas.microsoft.com/office/powerpoint/2010/main" val="64045014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98877D0-0E7D-4F03-9750-CE29CB926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228684"/>
            <a:ext cx="4539718" cy="33063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(1=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0=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from V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PROLEPTIC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rank+m+v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ECEB01-25BD-4CC0-9D09-9DC2650A1940}"/>
              </a:ext>
            </a:extLst>
          </p:cNvPr>
          <p:cNvSpPr txBox="1"/>
          <p:nvPr/>
        </p:nvSpPr>
        <p:spPr>
          <a:xfrm>
            <a:off x="5085396" y="1535473"/>
            <a:ext cx="464139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There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just 1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with 9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(4V+5M). Of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those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5, just 1 burst (0.2)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D2E07F68-7C79-4C26-A6E7-F5025BBD39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143" y="2053592"/>
            <a:ext cx="6001173" cy="45008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7128501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87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pic>
        <p:nvPicPr>
          <p:cNvPr id="50" name="Picture 49" descr="Chart, histogram&#10;&#10;Description automatically generated">
            <a:extLst>
              <a:ext uri="{FF2B5EF4-FFF2-40B4-BE49-F238E27FC236}">
                <a16:creationId xmlns:a16="http://schemas.microsoft.com/office/drawing/2014/main" id="{2342CCC4-857F-47EB-8700-AB4DB443F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9AE52138-F218-4DD0-9680-DB66F64E868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5175F2-A2B2-455B-BC7F-A2CA74A91C3B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30EFD45-2125-44CA-B1D7-E571CF61C9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1471CCF6-30A5-4169-8013-002F3274465C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AC7AA4-2E03-4EAE-90BC-48702D728F80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0" name="Picture 59" descr="Histogram&#10;&#10;Description automatically generated">
            <a:extLst>
              <a:ext uri="{FF2B5EF4-FFF2-40B4-BE49-F238E27FC236}">
                <a16:creationId xmlns:a16="http://schemas.microsoft.com/office/drawing/2014/main" id="{B55A17CF-78D8-4FB9-97F3-CAE27D8951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0" y="8957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CBF1C37-F55D-49F6-A847-2844BB69F834}"/>
              </a:ext>
            </a:extLst>
          </p:cNvPr>
          <p:cNvSpPr txBox="1"/>
          <p:nvPr/>
        </p:nvSpPr>
        <p:spPr>
          <a:xfrm>
            <a:off x="1885406" y="1652843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EF7808B5-8A35-4387-BEEE-A386AEE1F047}"/>
              </a:ext>
            </a:extLst>
          </p:cNvPr>
          <p:cNvSpPr/>
          <p:nvPr/>
        </p:nvSpPr>
        <p:spPr>
          <a:xfrm rot="9530062">
            <a:off x="1527563" y="1279124"/>
            <a:ext cx="283278" cy="80628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7CAD90F3-D476-41EC-ABF1-C354D22CF0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17C3591-2314-420C-9FA1-1D303CAEAEBA}"/>
              </a:ext>
            </a:extLst>
          </p:cNvPr>
          <p:cNvSpPr txBox="1"/>
          <p:nvPr/>
        </p:nvSpPr>
        <p:spPr>
          <a:xfrm>
            <a:off x="1727391" y="2769716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7" name="Flowchart: Collate 66">
            <a:extLst>
              <a:ext uri="{FF2B5EF4-FFF2-40B4-BE49-F238E27FC236}">
                <a16:creationId xmlns:a16="http://schemas.microsoft.com/office/drawing/2014/main" id="{59B88009-B778-418B-B713-4E9904ADB35C}"/>
              </a:ext>
            </a:extLst>
          </p:cNvPr>
          <p:cNvSpPr/>
          <p:nvPr/>
        </p:nvSpPr>
        <p:spPr>
          <a:xfrm rot="7618132">
            <a:off x="1716816" y="3098766"/>
            <a:ext cx="152751" cy="318459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8" name="Picture 67" descr="Chart, histogram&#10;&#10;Description automatically generated">
            <a:extLst>
              <a:ext uri="{FF2B5EF4-FFF2-40B4-BE49-F238E27FC236}">
                <a16:creationId xmlns:a16="http://schemas.microsoft.com/office/drawing/2014/main" id="{19425E48-B3C9-4562-82C7-89F90EB4E1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6" y="368431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F4B2473-5A11-41FF-B559-4F764AADB129}"/>
              </a:ext>
            </a:extLst>
          </p:cNvPr>
          <p:cNvSpPr txBox="1"/>
          <p:nvPr/>
        </p:nvSpPr>
        <p:spPr>
          <a:xfrm>
            <a:off x="1745067" y="3601328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normalized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Flowchart: Collate 69">
            <a:extLst>
              <a:ext uri="{FF2B5EF4-FFF2-40B4-BE49-F238E27FC236}">
                <a16:creationId xmlns:a16="http://schemas.microsoft.com/office/drawing/2014/main" id="{33BF2E04-DF6F-449E-93F8-9937424C6EE6}"/>
              </a:ext>
            </a:extLst>
          </p:cNvPr>
          <p:cNvSpPr/>
          <p:nvPr/>
        </p:nvSpPr>
        <p:spPr>
          <a:xfrm rot="3173424">
            <a:off x="1770883" y="391953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0BB5ED1F-0DB0-4CD1-8A53-64AB97772B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446" y="3215172"/>
            <a:ext cx="1260000" cy="945000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E78CD447-21BB-486D-AA2A-54DA4BDBC804}"/>
              </a:ext>
            </a:extLst>
          </p:cNvPr>
          <p:cNvSpPr txBox="1"/>
          <p:nvPr/>
        </p:nvSpPr>
        <p:spPr>
          <a:xfrm>
            <a:off x="3922867" y="4083597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(%V)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DF11A303-73BC-4352-8530-EBA574F8B053}"/>
              </a:ext>
            </a:extLst>
          </p:cNvPr>
          <p:cNvSpPr/>
          <p:nvPr/>
        </p:nvSpPr>
        <p:spPr>
          <a:xfrm rot="21115515">
            <a:off x="4969679" y="4366367"/>
            <a:ext cx="110370" cy="39946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2" name="Picture 71" descr="Chart, histogram&#10;&#10;Description automatically generated">
            <a:extLst>
              <a:ext uri="{FF2B5EF4-FFF2-40B4-BE49-F238E27FC236}">
                <a16:creationId xmlns:a16="http://schemas.microsoft.com/office/drawing/2014/main" id="{E43731F8-CE2B-4DA7-83EC-83228D6AE9F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51817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4" name="Flowchart: Collate 73">
            <a:extLst>
              <a:ext uri="{FF2B5EF4-FFF2-40B4-BE49-F238E27FC236}">
                <a16:creationId xmlns:a16="http://schemas.microsoft.com/office/drawing/2014/main" id="{8634307B-B894-46FA-AD2B-E8A748537941}"/>
              </a:ext>
            </a:extLst>
          </p:cNvPr>
          <p:cNvSpPr/>
          <p:nvPr/>
        </p:nvSpPr>
        <p:spPr>
          <a:xfrm rot="5025691">
            <a:off x="2059051" y="4881273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7FE573D-C418-40AA-9E52-B4DCF2F3E521}"/>
              </a:ext>
            </a:extLst>
          </p:cNvPr>
          <p:cNvSpPr txBox="1"/>
          <p:nvPr/>
        </p:nvSpPr>
        <p:spPr>
          <a:xfrm>
            <a:off x="1677917" y="4910240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B6DD5A4-4C37-4599-8F75-EBD65AE77A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031" y="548162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0" name="Flowchart: Collate 79">
            <a:extLst>
              <a:ext uri="{FF2B5EF4-FFF2-40B4-BE49-F238E27FC236}">
                <a16:creationId xmlns:a16="http://schemas.microsoft.com/office/drawing/2014/main" id="{F50FABD2-2298-459A-BF1F-7BDF1E57BB3F}"/>
              </a:ext>
            </a:extLst>
          </p:cNvPr>
          <p:cNvSpPr/>
          <p:nvPr/>
        </p:nvSpPr>
        <p:spPr>
          <a:xfrm rot="7295276">
            <a:off x="3654779" y="5110858"/>
            <a:ext cx="136617" cy="56206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7F9BD69-B6C6-4689-BF33-4FBD81E2F85A}"/>
              </a:ext>
            </a:extLst>
          </p:cNvPr>
          <p:cNvSpPr txBox="1"/>
          <p:nvPr/>
        </p:nvSpPr>
        <p:spPr>
          <a:xfrm>
            <a:off x="3807951" y="5231267"/>
            <a:ext cx="142795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+</a:t>
            </a:r>
            <a:r>
              <a:rPr lang="it-IT" sz="1200" u="sng" dirty="0" err="1">
                <a:solidFill>
                  <a:prstClr val="white"/>
                </a:solidFill>
                <a:latin typeface="Arial Narrow" panose="020B0606020202030204" pitchFamily="34" charset="0"/>
              </a:rPr>
              <a:t>m_v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4093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7B0F7A-BF29-4C97-95A0-4E1D7A7CC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89" y="2582590"/>
            <a:ext cx="7393874" cy="30280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1781089" y="199677"/>
            <a:ext cx="6231633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/>
              <a:t>The </a:t>
            </a:r>
            <a:r>
              <a:rPr lang="it-IT" sz="1600" dirty="0" err="1"/>
              <a:t>original</a:t>
            </a:r>
            <a:r>
              <a:rPr lang="it-IT" sz="1600" dirty="0"/>
              <a:t> «</a:t>
            </a:r>
            <a:r>
              <a:rPr lang="it-IT" sz="1600" dirty="0" err="1"/>
              <a:t>new_shoots</a:t>
            </a:r>
            <a:r>
              <a:rPr lang="it-IT" sz="1600" dirty="0"/>
              <a:t>» file </a:t>
            </a:r>
            <a:r>
              <a:rPr lang="it-IT" sz="1600" dirty="0" err="1"/>
              <a:t>has</a:t>
            </a:r>
            <a:r>
              <a:rPr lang="it-IT" sz="1600" dirty="0"/>
              <a:t> the </a:t>
            </a:r>
            <a:r>
              <a:rPr lang="it-IT" sz="1600" dirty="0" err="1"/>
              <a:t>same</a:t>
            </a:r>
            <a:r>
              <a:rPr lang="it-IT" sz="1600" dirty="0"/>
              <a:t> information of the </a:t>
            </a:r>
            <a:r>
              <a:rPr lang="it-IT" sz="1600" dirty="0" err="1"/>
              <a:t>bud</a:t>
            </a:r>
            <a:r>
              <a:rPr lang="it-IT" sz="1600" dirty="0"/>
              <a:t> fate scale(in </a:t>
            </a:r>
            <a:r>
              <a:rPr lang="it-IT" sz="1600" dirty="0" err="1"/>
              <a:t>terms</a:t>
            </a:r>
            <a:r>
              <a:rPr lang="it-IT" sz="1600" dirty="0"/>
              <a:t> of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details</a:t>
            </a:r>
            <a:r>
              <a:rPr lang="it-IT" sz="1600" dirty="0"/>
              <a:t>) plus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contains</a:t>
            </a:r>
            <a:r>
              <a:rPr lang="it-IT" sz="1600" dirty="0"/>
              <a:t> some the </a:t>
            </a:r>
            <a:r>
              <a:rPr lang="it-IT" sz="1600" dirty="0" err="1"/>
              <a:t>errors</a:t>
            </a:r>
            <a:r>
              <a:rPr lang="it-IT" sz="1600" dirty="0"/>
              <a:t>. </a:t>
            </a:r>
          </a:p>
          <a:p>
            <a:r>
              <a:rPr lang="it-IT" sz="1600" dirty="0" err="1"/>
              <a:t>Errors</a:t>
            </a:r>
            <a:r>
              <a:rPr lang="it-IT" sz="1600" dirty="0"/>
              <a:t>=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i </a:t>
            </a:r>
            <a:r>
              <a:rPr lang="it-IT" sz="1600" dirty="0" err="1"/>
              <a:t>can’t</a:t>
            </a:r>
            <a:r>
              <a:rPr lang="it-IT" sz="1600" dirty="0"/>
              <a:t> </a:t>
            </a:r>
            <a:r>
              <a:rPr lang="it-IT" sz="1600" dirty="0" err="1"/>
              <a:t>explain</a:t>
            </a:r>
            <a:r>
              <a:rPr lang="it-IT" sz="1600" dirty="0"/>
              <a:t> from </a:t>
            </a:r>
            <a:r>
              <a:rPr lang="it-IT" sz="1600" dirty="0" err="1"/>
              <a:t>where</a:t>
            </a:r>
            <a:r>
              <a:rPr lang="it-IT" sz="1600" dirty="0"/>
              <a:t> </a:t>
            </a:r>
            <a:r>
              <a:rPr lang="it-IT" sz="1600" dirty="0" err="1"/>
              <a:t>they</a:t>
            </a:r>
            <a:r>
              <a:rPr lang="it-IT" sz="1600" dirty="0"/>
              <a:t> </a:t>
            </a:r>
            <a:r>
              <a:rPr lang="it-IT" sz="1600" dirty="0" err="1"/>
              <a:t>came</a:t>
            </a:r>
            <a:r>
              <a:rPr lang="it-IT" sz="1600" dirty="0"/>
              <a:t> from. </a:t>
            </a:r>
            <a:r>
              <a:rPr lang="it-IT" sz="1600" dirty="0" err="1"/>
              <a:t>Assigned</a:t>
            </a:r>
            <a:r>
              <a:rPr lang="it-IT" sz="1600" dirty="0"/>
              <a:t> </a:t>
            </a:r>
            <a:r>
              <a:rPr lang="it-IT" sz="1600" dirty="0" err="1"/>
              <a:t>as</a:t>
            </a:r>
            <a:r>
              <a:rPr lang="it-IT" sz="1600" dirty="0"/>
              <a:t> «?»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4F375E3-AB75-4B4F-B6BD-00397080BAF0}"/>
              </a:ext>
            </a:extLst>
          </p:cNvPr>
          <p:cNvSpPr/>
          <p:nvPr/>
        </p:nvSpPr>
        <p:spPr>
          <a:xfrm>
            <a:off x="5509658" y="2582590"/>
            <a:ext cx="489857" cy="302808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43C37B-8CBF-452A-886C-ED38E6E9C759}"/>
              </a:ext>
            </a:extLst>
          </p:cNvPr>
          <p:cNvCxnSpPr>
            <a:cxnSpLocks/>
          </p:cNvCxnSpPr>
          <p:nvPr/>
        </p:nvCxnSpPr>
        <p:spPr>
          <a:xfrm>
            <a:off x="4364997" y="1158892"/>
            <a:ext cx="1345550" cy="142369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5FADD9C-4636-4EC0-8517-3FD9EF807386}"/>
              </a:ext>
            </a:extLst>
          </p:cNvPr>
          <p:cNvSpPr txBox="1"/>
          <p:nvPr/>
        </p:nvSpPr>
        <p:spPr>
          <a:xfrm>
            <a:off x="5999515" y="1411676"/>
            <a:ext cx="4624752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>
                <a:highlight>
                  <a:srgbClr val="FFFF00"/>
                </a:highlight>
              </a:rPr>
              <a:t>These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errors</a:t>
            </a:r>
            <a:r>
              <a:rPr lang="it-IT" sz="1600" dirty="0">
                <a:highlight>
                  <a:srgbClr val="FFFF00"/>
                </a:highlight>
              </a:rPr>
              <a:t> impact </a:t>
            </a:r>
            <a:r>
              <a:rPr lang="it-IT" sz="1600" dirty="0" err="1">
                <a:highlight>
                  <a:srgbClr val="FFFF00"/>
                </a:highlight>
              </a:rPr>
              <a:t>less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than</a:t>
            </a:r>
            <a:r>
              <a:rPr lang="it-IT" sz="1600" dirty="0">
                <a:highlight>
                  <a:srgbClr val="FFFF00"/>
                </a:highlight>
              </a:rPr>
              <a:t> 3% on the </a:t>
            </a:r>
            <a:r>
              <a:rPr lang="it-IT" sz="1600" dirty="0" err="1">
                <a:highlight>
                  <a:srgbClr val="FFFF00"/>
                </a:highlight>
              </a:rPr>
              <a:t>totals</a:t>
            </a:r>
            <a:r>
              <a:rPr lang="it-IT" sz="1600" dirty="0">
                <a:highlight>
                  <a:srgbClr val="FFFF00"/>
                </a:highlight>
              </a:rPr>
              <a:t>, so i </a:t>
            </a:r>
            <a:r>
              <a:rPr lang="it-IT" sz="1600" dirty="0" err="1">
                <a:highlight>
                  <a:srgbClr val="FFFF00"/>
                </a:highlight>
              </a:rPr>
              <a:t>guess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we</a:t>
            </a:r>
            <a:r>
              <a:rPr lang="it-IT" sz="1600" dirty="0">
                <a:highlight>
                  <a:srgbClr val="FFFF00"/>
                </a:highlight>
              </a:rPr>
              <a:t> can </a:t>
            </a:r>
            <a:r>
              <a:rPr lang="it-IT" sz="1600" dirty="0" err="1">
                <a:highlight>
                  <a:srgbClr val="FFFF00"/>
                </a:highlight>
              </a:rPr>
              <a:t>ignore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them</a:t>
            </a:r>
            <a:r>
              <a:rPr lang="it-IT" sz="1600" dirty="0">
                <a:highlight>
                  <a:srgbClr val="FFFF00"/>
                </a:highlight>
              </a:rPr>
              <a:t> and use the </a:t>
            </a:r>
            <a:r>
              <a:rPr lang="it-IT" sz="1600" dirty="0" err="1">
                <a:highlight>
                  <a:srgbClr val="FFFF00"/>
                </a:highlight>
              </a:rPr>
              <a:t>bud_scale</a:t>
            </a:r>
            <a:r>
              <a:rPr lang="it-IT" sz="1600" dirty="0">
                <a:highlight>
                  <a:srgbClr val="FFFF00"/>
                </a:highlight>
              </a:rPr>
              <a:t> file </a:t>
            </a:r>
            <a:r>
              <a:rPr lang="it-IT" sz="1600" dirty="0" err="1">
                <a:highlight>
                  <a:srgbClr val="FFFF00"/>
                </a:highlight>
              </a:rPr>
              <a:t>also</a:t>
            </a:r>
            <a:r>
              <a:rPr lang="it-IT" sz="1600" dirty="0">
                <a:highlight>
                  <a:srgbClr val="FFFF00"/>
                </a:highlight>
              </a:rPr>
              <a:t> for new </a:t>
            </a:r>
            <a:r>
              <a:rPr lang="it-IT" sz="1600" dirty="0" err="1">
                <a:highlight>
                  <a:srgbClr val="FFFF00"/>
                </a:highlight>
              </a:rPr>
              <a:t>shoots</a:t>
            </a:r>
            <a:r>
              <a:rPr lang="it-IT" sz="1600" dirty="0">
                <a:highlight>
                  <a:srgbClr val="FFFF00"/>
                </a:highlight>
              </a:rPr>
              <a:t>. </a:t>
            </a:r>
            <a:r>
              <a:rPr lang="it-IT" sz="1600" dirty="0" err="1">
                <a:highlight>
                  <a:srgbClr val="FFFF00"/>
                </a:highlight>
              </a:rPr>
              <a:t>What</a:t>
            </a:r>
            <a:r>
              <a:rPr lang="it-IT" sz="1600" dirty="0">
                <a:highlight>
                  <a:srgbClr val="FFFF00"/>
                </a:highlight>
              </a:rPr>
              <a:t> do </a:t>
            </a:r>
            <a:r>
              <a:rPr lang="it-IT" sz="1600" dirty="0" err="1">
                <a:highlight>
                  <a:srgbClr val="FFFF00"/>
                </a:highlight>
              </a:rPr>
              <a:t>you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thing</a:t>
            </a:r>
            <a:r>
              <a:rPr lang="it-IT" sz="1600" dirty="0">
                <a:highlight>
                  <a:srgbClr val="FFFF00"/>
                </a:highlight>
              </a:rPr>
              <a:t>?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>
              <a:highlight>
                <a:srgbClr val="FFFF00"/>
              </a:highligh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144210-EFF4-4D91-8BEE-267744093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76524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6904</Words>
  <Application>Microsoft Office PowerPoint</Application>
  <PresentationFormat>Widescreen</PresentationFormat>
  <Paragraphs>958</Paragraphs>
  <Slides>87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2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 Grisafi</dc:creator>
  <cp:lastModifiedBy>Franci Grisafi</cp:lastModifiedBy>
  <cp:revision>114</cp:revision>
  <dcterms:created xsi:type="dcterms:W3CDTF">2022-01-26T08:17:53Z</dcterms:created>
  <dcterms:modified xsi:type="dcterms:W3CDTF">2022-03-21T21:27:56Z</dcterms:modified>
</cp:coreProperties>
</file>

<file path=docProps/thumbnail.jpeg>
</file>